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FE2E7"/>
    <a:srgbClr val="FFE9E4"/>
    <a:srgbClr val="E7213F"/>
    <a:srgbClr val="F491A0"/>
    <a:srgbClr val="F82344"/>
    <a:srgbClr val="FFD1DF"/>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435" autoAdjust="0"/>
    <p:restoredTop sz="95374"/>
  </p:normalViewPr>
  <p:slideViewPr>
    <p:cSldViewPr snapToGrid="0">
      <p:cViewPr varScale="1">
        <p:scale>
          <a:sx n="25" d="100"/>
          <a:sy n="25" d="100"/>
        </p:scale>
        <p:origin x="22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48B09-AC33-D346-8924-7E813ABD0C23}" type="datetimeFigureOut">
              <a:rPr lang="en-US" smtClean="0"/>
              <a:t>7/1/2020</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98198-9DDF-C14C-BC65-E2C9F6431D3C}" type="slidenum">
              <a:rPr lang="en-US" smtClean="0"/>
              <a:t>‹Nr.›</a:t>
            </a:fld>
            <a:endParaRPr lang="en-US"/>
          </a:p>
        </p:txBody>
      </p:sp>
    </p:spTree>
    <p:extLst>
      <p:ext uri="{BB962C8B-B14F-4D97-AF65-F5344CB8AC3E}">
        <p14:creationId xmlns:p14="http://schemas.microsoft.com/office/powerpoint/2010/main" val="202024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98198-9DDF-C14C-BC65-E2C9F6431D3C}" type="slidenum">
              <a:rPr lang="en-US" smtClean="0"/>
              <a:t>1</a:t>
            </a:fld>
            <a:endParaRPr lang="en-US"/>
          </a:p>
        </p:txBody>
      </p:sp>
    </p:spTree>
    <p:extLst>
      <p:ext uri="{BB962C8B-B14F-4D97-AF65-F5344CB8AC3E}">
        <p14:creationId xmlns:p14="http://schemas.microsoft.com/office/powerpoint/2010/main" val="42664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01/07/2020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7" name="Text Box 5"/>
          <p:cNvSpPr txBox="1">
            <a:spLocks noChangeArrowheads="1"/>
          </p:cNvSpPr>
          <p:nvPr/>
        </p:nvSpPr>
        <p:spPr bwMode="auto">
          <a:xfrm>
            <a:off x="4049484" y="237056"/>
            <a:ext cx="34704792"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5400" b="1" dirty="0">
                <a:solidFill>
                  <a:schemeClr val="bg1"/>
                </a:solidFill>
                <a:latin typeface="Arial" panose="020B0604020202020204" pitchFamily="34" charset="0"/>
              </a:rPr>
              <a:t>Pursuing 90-90-90 Targets in Russia: Addiction Hospital as a Reachable Moment for HIV Care Engagement</a:t>
            </a:r>
            <a:endParaRPr lang="en-US" altLang="en-US" sz="110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7445697" y="2251812"/>
            <a:ext cx="28368568" cy="112992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2400" baseline="30000" dirty="0">
                <a:solidFill>
                  <a:schemeClr val="bg1"/>
                </a:solidFill>
                <a:latin typeface="Arial" charset="0"/>
                <a:ea typeface="Arial" charset="0"/>
                <a:cs typeface="Arial" charset="0"/>
              </a:rPr>
              <a:t>1</a:t>
            </a:r>
            <a:r>
              <a:rPr lang="en-US" altLang="en-US" sz="2400" dirty="0">
                <a:solidFill>
                  <a:schemeClr val="bg1"/>
                </a:solidFill>
                <a:latin typeface="Arial" charset="0"/>
                <a:ea typeface="Arial" charset="0"/>
                <a:cs typeface="Arial" charset="0"/>
              </a:rPr>
              <a:t>Boston University School of Medicine/Boston Medical Center, USA; </a:t>
            </a:r>
            <a:r>
              <a:rPr lang="en-US" altLang="en-US" sz="2400" baseline="30000" dirty="0">
                <a:solidFill>
                  <a:schemeClr val="bg1"/>
                </a:solidFill>
                <a:latin typeface="Arial" charset="0"/>
                <a:ea typeface="Arial" charset="0"/>
                <a:cs typeface="Arial" charset="0"/>
              </a:rPr>
              <a:t>2</a:t>
            </a:r>
            <a:r>
              <a:rPr lang="en-US" altLang="en-US" sz="2400" dirty="0">
                <a:solidFill>
                  <a:schemeClr val="bg1"/>
                </a:solidFill>
                <a:latin typeface="Arial" charset="0"/>
                <a:ea typeface="Arial" charset="0"/>
                <a:cs typeface="Arial" charset="0"/>
              </a:rPr>
              <a:t>Boston University School of Public Health, USA; </a:t>
            </a:r>
            <a:r>
              <a:rPr lang="en-US" altLang="en-US" sz="2400" baseline="30000" dirty="0">
                <a:solidFill>
                  <a:schemeClr val="bg1"/>
                </a:solidFill>
                <a:latin typeface="Arial" charset="0"/>
                <a:ea typeface="Arial" charset="0"/>
                <a:cs typeface="Arial" charset="0"/>
              </a:rPr>
              <a:t>3</a:t>
            </a:r>
            <a:r>
              <a:rPr lang="en-US" sz="2400" dirty="0">
                <a:solidFill>
                  <a:schemeClr val="bg1"/>
                </a:solidFill>
                <a:latin typeface="Arial" charset="0"/>
                <a:ea typeface="Arial" charset="0"/>
                <a:cs typeface="Arial" charset="0"/>
              </a:rPr>
              <a:t>Pavlov First St. Petersburg State Medical University, Russian Federation; </a:t>
            </a:r>
            <a:r>
              <a:rPr lang="en-US" sz="2400" baseline="30000" dirty="0">
                <a:solidFill>
                  <a:schemeClr val="bg1"/>
                </a:solidFill>
                <a:latin typeface="Arial" charset="0"/>
                <a:ea typeface="Arial" charset="0"/>
                <a:cs typeface="Arial" charset="0"/>
              </a:rPr>
              <a:t>4</a:t>
            </a:r>
            <a:r>
              <a:rPr lang="en-US" sz="2400" dirty="0">
                <a:solidFill>
                  <a:schemeClr val="bg1"/>
                </a:solidFill>
                <a:latin typeface="Arial" charset="0"/>
                <a:ea typeface="Arial" charset="0"/>
                <a:cs typeface="Arial" charset="0"/>
              </a:rPr>
              <a:t>Research Institute of Influenza, Russian Federation; </a:t>
            </a:r>
            <a:r>
              <a:rPr lang="en-US" sz="2400" baseline="30000" dirty="0">
                <a:solidFill>
                  <a:schemeClr val="bg1"/>
                </a:solidFill>
                <a:latin typeface="Arial" charset="0"/>
                <a:ea typeface="Arial" charset="0"/>
                <a:cs typeface="Arial" charset="0"/>
              </a:rPr>
              <a:t>5</a:t>
            </a:r>
            <a:r>
              <a:rPr lang="en-US" sz="2400" dirty="0">
                <a:solidFill>
                  <a:schemeClr val="bg1"/>
                </a:solidFill>
                <a:latin typeface="Arial" charset="0"/>
                <a:ea typeface="Arial" charset="0"/>
                <a:cs typeface="Arial" charset="0"/>
              </a:rPr>
              <a:t>University of California San Diego, USA; </a:t>
            </a:r>
            <a:r>
              <a:rPr lang="en-US" sz="2400" baseline="30000" dirty="0">
                <a:solidFill>
                  <a:schemeClr val="bg1"/>
                </a:solidFill>
                <a:latin typeface="Arial" charset="0"/>
                <a:ea typeface="Arial" charset="0"/>
                <a:cs typeface="Arial" charset="0"/>
              </a:rPr>
              <a:t>6</a:t>
            </a:r>
            <a:r>
              <a:rPr lang="en-US" sz="2400" dirty="0">
                <a:solidFill>
                  <a:schemeClr val="bg1"/>
                </a:solidFill>
                <a:latin typeface="Arial" charset="0"/>
                <a:ea typeface="Arial" charset="0"/>
                <a:cs typeface="Arial" charset="0"/>
              </a:rPr>
              <a:t>V.M. </a:t>
            </a:r>
            <a:r>
              <a:rPr lang="en-US" sz="2400" dirty="0" err="1">
                <a:solidFill>
                  <a:schemeClr val="bg1"/>
                </a:solidFill>
                <a:latin typeface="Arial" charset="0"/>
                <a:ea typeface="Arial" charset="0"/>
                <a:cs typeface="Arial" charset="0"/>
              </a:rPr>
              <a:t>Bekhterev</a:t>
            </a:r>
            <a:r>
              <a:rPr lang="en-US" sz="2400" dirty="0">
                <a:solidFill>
                  <a:schemeClr val="bg1"/>
                </a:solidFill>
                <a:latin typeface="Arial" charset="0"/>
                <a:ea typeface="Arial" charset="0"/>
                <a:cs typeface="Arial" charset="0"/>
              </a:rPr>
              <a:t> National Medical Research Center for Psychiatry and Neurology, Russian Federation</a:t>
            </a:r>
            <a:endParaRPr lang="en-US" sz="2000" dirty="0">
              <a:solidFill>
                <a:schemeClr val="bg1"/>
              </a:solidFill>
              <a:latin typeface="Arial" charset="0"/>
              <a:ea typeface="Arial" charset="0"/>
              <a:cs typeface="Arial" charset="0"/>
            </a:endParaRPr>
          </a:p>
          <a:p>
            <a:pPr algn="ctr" defTabSz="525571" eaLnBrk="0" fontAlgn="base" hangingPunct="0">
              <a:spcBef>
                <a:spcPct val="0"/>
              </a:spcBef>
              <a:spcAft>
                <a:spcPct val="0"/>
              </a:spcAft>
            </a:pPr>
            <a:endParaRPr lang="en-US" altLang="en-US" sz="2800" dirty="0">
              <a:solidFill>
                <a:schemeClr val="bg1"/>
              </a:solidFill>
              <a:latin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a:ln>
            <a:noFill/>
          </a:ln>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a:ln>
            <a:noFill/>
          </a:ln>
        </p:spPr>
      </p:pic>
      <p:sp>
        <p:nvSpPr>
          <p:cNvPr id="8" name="TextBox 7"/>
          <p:cNvSpPr txBox="1"/>
          <p:nvPr/>
        </p:nvSpPr>
        <p:spPr>
          <a:xfrm>
            <a:off x="3576608" y="1134741"/>
            <a:ext cx="35650543" cy="1569660"/>
          </a:xfrm>
          <a:prstGeom prst="rect">
            <a:avLst/>
          </a:prstGeom>
          <a:noFill/>
        </p:spPr>
        <p:txBody>
          <a:bodyPr wrap="square" rtlCol="0">
            <a:spAutoFit/>
          </a:bodyPr>
          <a:lstStyle/>
          <a:p>
            <a:pPr algn="ctr"/>
            <a:r>
              <a:rPr lang="en-US" altLang="en-US" sz="3200" b="1" dirty="0" err="1">
                <a:solidFill>
                  <a:schemeClr val="bg1"/>
                </a:solidFill>
                <a:latin typeface="Arial" panose="020B0604020202020204" pitchFamily="34" charset="0"/>
              </a:rPr>
              <a:t>Samet</a:t>
            </a:r>
            <a:r>
              <a:rPr lang="en-US" altLang="en-US" sz="3200" b="1">
                <a:solidFill>
                  <a:schemeClr val="bg1"/>
                </a:solidFill>
                <a:latin typeface="Arial" panose="020B0604020202020204" pitchFamily="34" charset="0"/>
              </a:rPr>
              <a:t>, </a:t>
            </a:r>
            <a:r>
              <a:rPr lang="en-US" altLang="en-US" sz="3200" b="1" dirty="0">
                <a:solidFill>
                  <a:schemeClr val="bg1"/>
                </a:solidFill>
                <a:latin typeface="Arial" panose="020B0604020202020204" pitchFamily="34" charset="0"/>
              </a:rPr>
              <a:t>Jeffrey</a:t>
            </a:r>
            <a:r>
              <a:rPr lang="en-US" altLang="en-US" sz="3200" b="1" baseline="30000" dirty="0">
                <a:solidFill>
                  <a:schemeClr val="bg1"/>
                </a:solidFill>
                <a:latin typeface="Arial" panose="020B0604020202020204" pitchFamily="34" charset="0"/>
              </a:rPr>
              <a:t>1,2</a:t>
            </a:r>
            <a:r>
              <a:rPr lang="en-US" altLang="en-US" sz="3200" b="1" dirty="0">
                <a:solidFill>
                  <a:schemeClr val="bg1"/>
                </a:solidFill>
                <a:latin typeface="Arial" panose="020B0604020202020204" pitchFamily="34" charset="0"/>
              </a:rPr>
              <a:t>; </a:t>
            </a:r>
            <a:r>
              <a:rPr lang="en-US" altLang="en-US" sz="3200" b="1" dirty="0" err="1">
                <a:solidFill>
                  <a:schemeClr val="bg1"/>
                </a:solidFill>
                <a:latin typeface="Arial" panose="020B0604020202020204" pitchFamily="34" charset="0"/>
              </a:rPr>
              <a:t>Gnatienko</a:t>
            </a:r>
            <a:r>
              <a:rPr lang="en-US" altLang="en-US" sz="3200" b="1" dirty="0">
                <a:solidFill>
                  <a:schemeClr val="bg1"/>
                </a:solidFill>
                <a:latin typeface="Arial" panose="020B0604020202020204" pitchFamily="34" charset="0"/>
              </a:rPr>
              <a:t>, Natalia</a:t>
            </a:r>
            <a:r>
              <a:rPr lang="en-US" altLang="en-US" sz="3200" b="1" baseline="30000" dirty="0">
                <a:solidFill>
                  <a:schemeClr val="bg1"/>
                </a:solidFill>
                <a:latin typeface="Arial" panose="020B0604020202020204" pitchFamily="34" charset="0"/>
              </a:rPr>
              <a:t>1</a:t>
            </a:r>
            <a:r>
              <a:rPr lang="en-US" altLang="en-US" sz="3200" b="1" dirty="0">
                <a:solidFill>
                  <a:schemeClr val="bg1"/>
                </a:solidFill>
                <a:latin typeface="Arial" panose="020B0604020202020204" pitchFamily="34" charset="0"/>
              </a:rPr>
              <a:t>; </a:t>
            </a:r>
            <a:r>
              <a:rPr lang="en-US" altLang="en-US" sz="3200" b="1" dirty="0" err="1">
                <a:solidFill>
                  <a:schemeClr val="bg1"/>
                </a:solidFill>
                <a:latin typeface="Arial" panose="020B0604020202020204" pitchFamily="34" charset="0"/>
              </a:rPr>
              <a:t>Bendiks</a:t>
            </a:r>
            <a:r>
              <a:rPr lang="en-US" altLang="en-US" sz="3200" b="1" dirty="0">
                <a:solidFill>
                  <a:schemeClr val="bg1"/>
                </a:solidFill>
                <a:latin typeface="Arial" panose="020B0604020202020204" pitchFamily="34" charset="0"/>
              </a:rPr>
              <a:t>, Sally</a:t>
            </a:r>
            <a:r>
              <a:rPr lang="en-US" altLang="en-US" sz="3200" b="1" baseline="30000" dirty="0">
                <a:solidFill>
                  <a:schemeClr val="bg1"/>
                </a:solidFill>
                <a:latin typeface="Arial" panose="020B0604020202020204" pitchFamily="34" charset="0"/>
              </a:rPr>
              <a:t>1</a:t>
            </a:r>
            <a:r>
              <a:rPr lang="en-US" altLang="en-US" sz="3200" b="1" dirty="0">
                <a:solidFill>
                  <a:schemeClr val="bg1"/>
                </a:solidFill>
                <a:latin typeface="Arial" panose="020B0604020202020204" pitchFamily="34" charset="0"/>
              </a:rPr>
              <a:t>; </a:t>
            </a:r>
            <a:r>
              <a:rPr lang="en-US" altLang="en-US" sz="3200" b="1" dirty="0" err="1">
                <a:solidFill>
                  <a:schemeClr val="bg1"/>
                </a:solidFill>
                <a:latin typeface="Arial" panose="020B0604020202020204" pitchFamily="34" charset="0"/>
              </a:rPr>
              <a:t>Lioznov</a:t>
            </a:r>
            <a:r>
              <a:rPr lang="en-US" altLang="en-US" sz="3200" b="1" dirty="0">
                <a:solidFill>
                  <a:schemeClr val="bg1"/>
                </a:solidFill>
                <a:latin typeface="Arial" panose="020B0604020202020204" pitchFamily="34" charset="0"/>
              </a:rPr>
              <a:t>, Dmitry</a:t>
            </a:r>
            <a:r>
              <a:rPr lang="en-US" altLang="en-US" sz="3200" b="1" baseline="30000" dirty="0">
                <a:solidFill>
                  <a:schemeClr val="bg1"/>
                </a:solidFill>
                <a:latin typeface="Arial" panose="020B0604020202020204" pitchFamily="34" charset="0"/>
              </a:rPr>
              <a:t>3,4</a:t>
            </a:r>
            <a:r>
              <a:rPr lang="en-US" altLang="en-US" sz="3200" b="1" dirty="0">
                <a:solidFill>
                  <a:schemeClr val="bg1"/>
                </a:solidFill>
                <a:latin typeface="Arial" panose="020B0604020202020204" pitchFamily="34" charset="0"/>
              </a:rPr>
              <a:t>; Rosen, Sydney</a:t>
            </a:r>
            <a:r>
              <a:rPr lang="en-US" altLang="en-US" sz="3200" b="1" baseline="30000" dirty="0">
                <a:solidFill>
                  <a:schemeClr val="bg1"/>
                </a:solidFill>
                <a:latin typeface="Arial" panose="020B0604020202020204" pitchFamily="34" charset="0"/>
              </a:rPr>
              <a:t>2</a:t>
            </a:r>
            <a:r>
              <a:rPr lang="en-US" altLang="en-US" sz="3200" b="1" dirty="0">
                <a:solidFill>
                  <a:schemeClr val="bg1"/>
                </a:solidFill>
                <a:latin typeface="Arial" panose="020B0604020202020204" pitchFamily="34" charset="0"/>
              </a:rPr>
              <a:t>; Cheng, Debbie</a:t>
            </a:r>
            <a:r>
              <a:rPr lang="en-US" altLang="en-US" sz="3200" b="1" baseline="30000" dirty="0">
                <a:solidFill>
                  <a:schemeClr val="bg1"/>
                </a:solidFill>
                <a:latin typeface="Arial" panose="020B0604020202020204" pitchFamily="34" charset="0"/>
              </a:rPr>
              <a:t>2</a:t>
            </a:r>
            <a:r>
              <a:rPr lang="en-US" altLang="en-US" sz="3200" b="1" dirty="0">
                <a:solidFill>
                  <a:schemeClr val="bg1"/>
                </a:solidFill>
                <a:latin typeface="Arial" panose="020B0604020202020204" pitchFamily="34" charset="0"/>
              </a:rPr>
              <a:t>; </a:t>
            </a:r>
            <a:r>
              <a:rPr lang="en-US" altLang="en-US" sz="3200" b="1" dirty="0" err="1">
                <a:solidFill>
                  <a:schemeClr val="bg1"/>
                </a:solidFill>
                <a:latin typeface="Arial" panose="020B0604020202020204" pitchFamily="34" charset="0"/>
              </a:rPr>
              <a:t>Lunze</a:t>
            </a:r>
            <a:r>
              <a:rPr lang="en-US" altLang="en-US" sz="3200" b="1" dirty="0">
                <a:solidFill>
                  <a:schemeClr val="bg1"/>
                </a:solidFill>
                <a:latin typeface="Arial" panose="020B0604020202020204" pitchFamily="34" charset="0"/>
              </a:rPr>
              <a:t>, Karsten</a:t>
            </a:r>
            <a:r>
              <a:rPr lang="en-US" altLang="en-US" sz="3200" b="1" baseline="30000" dirty="0">
                <a:solidFill>
                  <a:schemeClr val="bg1"/>
                </a:solidFill>
                <a:latin typeface="Arial" panose="020B0604020202020204" pitchFamily="34" charset="0"/>
              </a:rPr>
              <a:t>1</a:t>
            </a:r>
            <a:r>
              <a:rPr lang="en-US" altLang="en-US" sz="3200" b="1" dirty="0">
                <a:solidFill>
                  <a:schemeClr val="bg1"/>
                </a:solidFill>
                <a:latin typeface="Arial" panose="020B0604020202020204" pitchFamily="34" charset="0"/>
              </a:rPr>
              <a:t>; </a:t>
            </a:r>
            <a:r>
              <a:rPr lang="en-US" altLang="en-US" sz="3200" b="1" dirty="0" err="1">
                <a:solidFill>
                  <a:schemeClr val="bg1"/>
                </a:solidFill>
                <a:latin typeface="Arial" panose="020B0604020202020204" pitchFamily="34" charset="0"/>
              </a:rPr>
              <a:t>Blokhina</a:t>
            </a:r>
            <a:r>
              <a:rPr lang="en-US" altLang="en-US" sz="3200" b="1" dirty="0">
                <a:solidFill>
                  <a:schemeClr val="bg1"/>
                </a:solidFill>
                <a:latin typeface="Arial" panose="020B0604020202020204" pitchFamily="34" charset="0"/>
              </a:rPr>
              <a:t>, Elena</a:t>
            </a:r>
            <a:r>
              <a:rPr lang="en-US" altLang="en-US" sz="3200" b="1" baseline="30000" dirty="0">
                <a:solidFill>
                  <a:schemeClr val="bg1"/>
                </a:solidFill>
                <a:latin typeface="Arial" panose="020B0604020202020204" pitchFamily="34" charset="0"/>
              </a:rPr>
              <a:t>3</a:t>
            </a:r>
            <a:r>
              <a:rPr lang="en-US" altLang="en-US" sz="3200" b="1" dirty="0">
                <a:solidFill>
                  <a:schemeClr val="bg1"/>
                </a:solidFill>
                <a:latin typeface="Arial" panose="020B0604020202020204" pitchFamily="34" charset="0"/>
              </a:rPr>
              <a:t>; </a:t>
            </a:r>
          </a:p>
          <a:p>
            <a:pPr algn="ctr"/>
            <a:r>
              <a:rPr lang="en-US" altLang="en-US" sz="3200" b="1" dirty="0">
                <a:solidFill>
                  <a:schemeClr val="bg1"/>
                </a:solidFill>
                <a:latin typeface="Arial" panose="020B0604020202020204" pitchFamily="34" charset="0"/>
              </a:rPr>
              <a:t>Sisson, Emily</a:t>
            </a:r>
            <a:r>
              <a:rPr lang="en-US" altLang="en-US" sz="3200" b="1" baseline="30000" dirty="0">
                <a:solidFill>
                  <a:schemeClr val="bg1"/>
                </a:solidFill>
                <a:latin typeface="Arial" panose="020B0604020202020204" pitchFamily="34" charset="0"/>
              </a:rPr>
              <a:t>2</a:t>
            </a:r>
            <a:r>
              <a:rPr lang="en-US" altLang="en-US" sz="3200" b="1" dirty="0">
                <a:solidFill>
                  <a:schemeClr val="bg1"/>
                </a:solidFill>
                <a:latin typeface="Arial" panose="020B0604020202020204" pitchFamily="34" charset="0"/>
              </a:rPr>
              <a:t>; Truong, Ve</a:t>
            </a:r>
            <a:r>
              <a:rPr lang="en-US" altLang="en-US" sz="3200" b="1" baseline="30000" dirty="0">
                <a:solidFill>
                  <a:schemeClr val="bg1"/>
                </a:solidFill>
                <a:latin typeface="Arial" panose="020B0604020202020204" pitchFamily="34" charset="0"/>
              </a:rPr>
              <a:t>1</a:t>
            </a:r>
            <a:r>
              <a:rPr lang="en-US" altLang="en-US" sz="3200" b="1" dirty="0">
                <a:solidFill>
                  <a:schemeClr val="bg1"/>
                </a:solidFill>
                <a:latin typeface="Arial" panose="020B0604020202020204" pitchFamily="34" charset="0"/>
              </a:rPr>
              <a:t>; Raj, Anita</a:t>
            </a:r>
            <a:r>
              <a:rPr lang="en-US" altLang="en-US" sz="3200" b="1" baseline="30000" dirty="0">
                <a:solidFill>
                  <a:schemeClr val="bg1"/>
                </a:solidFill>
                <a:latin typeface="Arial" panose="020B0604020202020204" pitchFamily="34" charset="0"/>
              </a:rPr>
              <a:t>5</a:t>
            </a:r>
            <a:r>
              <a:rPr lang="en-US" altLang="en-US" sz="3200" b="1" dirty="0">
                <a:solidFill>
                  <a:schemeClr val="bg1"/>
                </a:solidFill>
                <a:latin typeface="Arial" panose="020B0604020202020204" pitchFamily="34" charset="0"/>
              </a:rPr>
              <a:t>; </a:t>
            </a:r>
            <a:r>
              <a:rPr lang="en-US" altLang="en-US" sz="3200" b="1" dirty="0" err="1">
                <a:solidFill>
                  <a:schemeClr val="bg1"/>
                </a:solidFill>
                <a:latin typeface="Arial" panose="020B0604020202020204" pitchFamily="34" charset="0"/>
              </a:rPr>
              <a:t>Krupitsky</a:t>
            </a:r>
            <a:r>
              <a:rPr lang="en-US" altLang="en-US" sz="3200" b="1" dirty="0">
                <a:solidFill>
                  <a:schemeClr val="bg1"/>
                </a:solidFill>
                <a:latin typeface="Arial" panose="020B0604020202020204" pitchFamily="34" charset="0"/>
              </a:rPr>
              <a:t>, Evgeny</a:t>
            </a:r>
            <a:r>
              <a:rPr lang="en-US" altLang="en-US" sz="3200" b="1" baseline="30000" dirty="0">
                <a:solidFill>
                  <a:schemeClr val="bg1"/>
                </a:solidFill>
                <a:latin typeface="Arial" panose="020B0604020202020204" pitchFamily="34" charset="0"/>
              </a:rPr>
              <a:t>3,6</a:t>
            </a:r>
          </a:p>
          <a:p>
            <a:pPr algn="ctr"/>
            <a:endParaRPr lang="en-US" sz="3200" b="1" dirty="0"/>
          </a:p>
        </p:txBody>
      </p:sp>
      <p:sp>
        <p:nvSpPr>
          <p:cNvPr id="15" name="Rectangle 14"/>
          <p:cNvSpPr/>
          <p:nvPr/>
        </p:nvSpPr>
        <p:spPr>
          <a:xfrm>
            <a:off x="872779" y="4249884"/>
            <a:ext cx="9834097" cy="113537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t"/>
          <a:lstStyle/>
          <a:p>
            <a:pPr defTabSz="5015037" eaLnBrk="1" fontAlgn="auto" hangingPunct="1">
              <a:spcBef>
                <a:spcPts val="0"/>
              </a:spcBef>
              <a:spcAft>
                <a:spcPts val="0"/>
              </a:spcAft>
              <a:defRPr/>
            </a:pPr>
            <a:endParaRPr lang="en-US" sz="2800" dirty="0">
              <a:solidFill>
                <a:schemeClr val="tx1"/>
              </a:solidFill>
            </a:endParaRPr>
          </a:p>
          <a:p>
            <a:pPr defTabSz="5015037" eaLnBrk="1" fontAlgn="auto" hangingPunct="1">
              <a:spcBef>
                <a:spcPts val="0"/>
              </a:spcBef>
              <a:spcAft>
                <a:spcPts val="0"/>
              </a:spcAft>
              <a:defRPr/>
            </a:pPr>
            <a:endParaRPr lang="en-US" sz="2800" dirty="0">
              <a:solidFill>
                <a:schemeClr val="tx1"/>
              </a:solidFill>
            </a:endParaRPr>
          </a:p>
          <a:p>
            <a:pPr defTabSz="5015037" eaLnBrk="1" fontAlgn="auto" hangingPunct="1">
              <a:spcBef>
                <a:spcPts val="0"/>
              </a:spcBef>
              <a:spcAft>
                <a:spcPts val="0"/>
              </a:spcAft>
              <a:defRPr/>
            </a:pPr>
            <a:endParaRPr lang="en-US" sz="2800" dirty="0">
              <a:solidFill>
                <a:schemeClr val="tx1"/>
              </a:solidFill>
            </a:endParaRPr>
          </a:p>
          <a:p>
            <a:pPr defTabSz="5015037" eaLnBrk="1" fontAlgn="auto" hangingPunct="1">
              <a:spcBef>
                <a:spcPts val="0"/>
              </a:spcBef>
              <a:spcAft>
                <a:spcPts val="0"/>
              </a:spcAft>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r>
              <a:rPr lang="en-US" sz="3600" dirty="0">
                <a:solidFill>
                  <a:schemeClr val="tx1"/>
                </a:solidFill>
              </a:rPr>
              <a:t>In Russia, the greatest HIV transmission risks are among people who inject drugs (PWID) and their sexual partners. </a:t>
            </a:r>
          </a:p>
          <a:p>
            <a:pPr marL="839788" indent="-571500" defTabSz="5015037" eaLnBrk="1" fontAlgn="auto" hangingPunct="1">
              <a:spcBef>
                <a:spcPts val="0"/>
              </a:spcBef>
              <a:spcAft>
                <a:spcPts val="0"/>
              </a:spcAft>
              <a:buFont typeface="Arial"/>
              <a:buChar char="•"/>
              <a:defRPr/>
            </a:pPr>
            <a:r>
              <a:rPr lang="en-US" sz="3600" dirty="0">
                <a:solidFill>
                  <a:schemeClr val="tx1"/>
                </a:solidFill>
              </a:rPr>
              <a:t>HIV testing is offered at addiction hospitals, but linkage between the addiction and HIV medical systems is poor. </a:t>
            </a: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endParaRPr lang="en-US" dirty="0">
              <a:solidFill>
                <a:schemeClr val="tx1"/>
              </a:solidFill>
            </a:endParaRPr>
          </a:p>
          <a:p>
            <a:pPr marL="268288" defTabSz="5015037" eaLnBrk="1" fontAlgn="auto" hangingPunct="1">
              <a:spcBef>
                <a:spcPts val="0"/>
              </a:spcBef>
              <a:spcAft>
                <a:spcPts val="0"/>
              </a:spcAft>
              <a:defRPr/>
            </a:pPr>
            <a:endParaRPr lang="en-US" dirty="0">
              <a:solidFill>
                <a:schemeClr val="tx1"/>
              </a:solidFill>
            </a:endParaRPr>
          </a:p>
          <a:p>
            <a:pPr marL="268288" defTabSz="5015037" eaLnBrk="1" fontAlgn="auto" hangingPunct="1">
              <a:spcBef>
                <a:spcPts val="0"/>
              </a:spcBef>
              <a:spcAft>
                <a:spcPts val="0"/>
              </a:spcAft>
              <a:defRPr/>
            </a:pPr>
            <a:endParaRPr lang="en-US" dirty="0">
              <a:solidFill>
                <a:schemeClr val="tx1"/>
              </a:solidFill>
            </a:endParaRPr>
          </a:p>
          <a:p>
            <a:pPr marL="268288" defTabSz="5015037" eaLnBrk="1" fontAlgn="auto" hangingPunct="1">
              <a:spcBef>
                <a:spcPts val="0"/>
              </a:spcBef>
              <a:spcAft>
                <a:spcPts val="0"/>
              </a:spcAft>
              <a:defRPr/>
            </a:pPr>
            <a:endParaRPr lang="en-US" sz="3600" dirty="0">
              <a:solidFill>
                <a:schemeClr val="tx1"/>
              </a:solidFill>
            </a:endParaRPr>
          </a:p>
          <a:p>
            <a:pPr marL="268288" defTabSz="5015037" eaLnBrk="1" fontAlgn="auto" hangingPunct="1">
              <a:spcBef>
                <a:spcPts val="0"/>
              </a:spcBef>
              <a:spcAft>
                <a:spcPts val="0"/>
              </a:spcAft>
              <a:defRPr/>
            </a:pPr>
            <a:r>
              <a:rPr lang="en-US" sz="3600" dirty="0">
                <a:solidFill>
                  <a:schemeClr val="tx1"/>
                </a:solidFill>
              </a:rPr>
              <a:t>In order to identify gaps in linkage to HIV care among patients admitted to an addiction hospital for opioid use disorder (OUD) we aim to:</a:t>
            </a:r>
          </a:p>
          <a:p>
            <a:pPr marL="1011238" indent="-742950" defTabSz="5015037" eaLnBrk="1" fontAlgn="auto" hangingPunct="1">
              <a:spcBef>
                <a:spcPts val="0"/>
              </a:spcBef>
              <a:spcAft>
                <a:spcPts val="0"/>
              </a:spcAft>
              <a:buFont typeface="+mj-lt"/>
              <a:buAutoNum type="arabicPeriod"/>
              <a:defRPr/>
            </a:pPr>
            <a:r>
              <a:rPr lang="en-US" sz="3600" dirty="0">
                <a:solidFill>
                  <a:schemeClr val="tx1"/>
                </a:solidFill>
              </a:rPr>
              <a:t>Describe the percent of HIV-positive PWID who are on ART</a:t>
            </a:r>
          </a:p>
          <a:p>
            <a:pPr marL="1011238" indent="-742950" defTabSz="5015037" eaLnBrk="1" fontAlgn="auto" hangingPunct="1">
              <a:spcBef>
                <a:spcPts val="0"/>
              </a:spcBef>
              <a:spcAft>
                <a:spcPts val="0"/>
              </a:spcAft>
              <a:buFont typeface="+mj-lt"/>
              <a:buAutoNum type="arabicPeriod"/>
              <a:defRPr/>
            </a:pPr>
            <a:r>
              <a:rPr lang="en-US" sz="3600" dirty="0">
                <a:solidFill>
                  <a:schemeClr val="tx1"/>
                </a:solidFill>
              </a:rPr>
              <a:t>Describe characteristics of HIV-positive PWID not on ART.</a:t>
            </a: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a:p>
            <a:pPr marL="839788" indent="-571500" defTabSz="5015037" eaLnBrk="1" fontAlgn="auto" hangingPunct="1">
              <a:spcBef>
                <a:spcPts val="0"/>
              </a:spcBef>
              <a:spcAft>
                <a:spcPts val="0"/>
              </a:spcAft>
              <a:buFont typeface="Arial"/>
              <a:buChar char="•"/>
              <a:defRPr/>
            </a:pPr>
            <a:endParaRPr lang="en-US" sz="3600" dirty="0">
              <a:solidFill>
                <a:schemeClr val="tx1"/>
              </a:solidFill>
            </a:endParaRPr>
          </a:p>
        </p:txBody>
      </p:sp>
      <p:sp>
        <p:nvSpPr>
          <p:cNvPr id="17" name="Rectangle 16"/>
          <p:cNvSpPr/>
          <p:nvPr/>
        </p:nvSpPr>
        <p:spPr>
          <a:xfrm>
            <a:off x="11607256" y="4221932"/>
            <a:ext cx="20025177" cy="236851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p>
            <a:pPr algn="ctr" defTabSz="5013647" eaLnBrk="1" hangingPunct="1">
              <a:defRPr/>
            </a:pPr>
            <a:endParaRPr lang="ru-RU" altLang="en-US" sz="10240" baseline="-25000" dirty="0"/>
          </a:p>
        </p:txBody>
      </p:sp>
      <p:sp>
        <p:nvSpPr>
          <p:cNvPr id="18" name="Rectangle 17"/>
          <p:cNvSpPr/>
          <p:nvPr/>
        </p:nvSpPr>
        <p:spPr>
          <a:xfrm>
            <a:off x="32159984" y="4221933"/>
            <a:ext cx="9834097" cy="185177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t"/>
          <a:lstStyle/>
          <a:p>
            <a:pPr marL="801688" indent="-571500" defTabSz="5015037" eaLnBrk="1" fontAlgn="auto" hangingPunct="1">
              <a:spcBef>
                <a:spcPts val="0"/>
              </a:spcBef>
              <a:spcAft>
                <a:spcPts val="0"/>
              </a:spcAft>
              <a:defRPr/>
            </a:pPr>
            <a:endParaRPr lang="en-US" sz="3600" dirty="0">
              <a:solidFill>
                <a:srgbClr val="000000"/>
              </a:solidFill>
            </a:endParaRPr>
          </a:p>
          <a:p>
            <a:pPr marL="801688" indent="-571500" defTabSz="5015037" eaLnBrk="1" fontAlgn="auto" hangingPunct="1">
              <a:spcBef>
                <a:spcPts val="0"/>
              </a:spcBef>
              <a:spcAft>
                <a:spcPts val="0"/>
              </a:spcAft>
              <a:defRPr/>
            </a:pPr>
            <a:endParaRPr lang="en-US" sz="3600" dirty="0">
              <a:solidFill>
                <a:srgbClr val="000000"/>
              </a:solidFill>
            </a:endParaRPr>
          </a:p>
          <a:p>
            <a:pPr marL="801688" indent="-571500" defTabSz="5015037" eaLnBrk="1" fontAlgn="auto" hangingPunct="1">
              <a:spcBef>
                <a:spcPts val="0"/>
              </a:spcBef>
              <a:spcAft>
                <a:spcPts val="0"/>
              </a:spcAft>
              <a:defRPr/>
            </a:pPr>
            <a:endParaRPr lang="en-US" sz="3600" dirty="0">
              <a:solidFill>
                <a:srgbClr val="000000"/>
              </a:solidFill>
            </a:endParaRPr>
          </a:p>
          <a:p>
            <a:pPr marL="801688" indent="-571500" defTabSz="5015037" eaLnBrk="1" fontAlgn="auto" hangingPunct="1">
              <a:spcBef>
                <a:spcPts val="0"/>
              </a:spcBef>
              <a:spcAft>
                <a:spcPts val="0"/>
              </a:spcAft>
              <a:defRPr/>
            </a:pPr>
            <a:endParaRPr lang="en-US" sz="3600" dirty="0">
              <a:solidFill>
                <a:srgbClr val="000000"/>
              </a:solidFill>
            </a:endParaRPr>
          </a:p>
          <a:p>
            <a:pPr marL="801688" indent="-571500" defTabSz="5015037" eaLnBrk="1" fontAlgn="auto" hangingPunct="1">
              <a:spcBef>
                <a:spcPts val="0"/>
              </a:spcBef>
              <a:spcAft>
                <a:spcPts val="0"/>
              </a:spcAft>
              <a:buFont typeface="Arial"/>
              <a:buChar char="•"/>
              <a:defRPr/>
            </a:pPr>
            <a:r>
              <a:rPr lang="en-US" sz="3600" dirty="0">
                <a:solidFill>
                  <a:srgbClr val="000000"/>
                </a:solidFill>
              </a:rPr>
              <a:t>Substantial opportunities exist within Russia’s addiction system to engage PWID in HIV care. </a:t>
            </a:r>
          </a:p>
          <a:p>
            <a:pPr marL="801688" indent="-571500" defTabSz="5015037" eaLnBrk="1" fontAlgn="auto" hangingPunct="1">
              <a:spcBef>
                <a:spcPts val="0"/>
              </a:spcBef>
              <a:spcAft>
                <a:spcPts val="0"/>
              </a:spcAft>
              <a:buFont typeface="Arial"/>
              <a:buChar char="•"/>
              <a:defRPr/>
            </a:pPr>
            <a:r>
              <a:rPr lang="en-US" sz="3600" dirty="0">
                <a:solidFill>
                  <a:srgbClr val="000000"/>
                </a:solidFill>
              </a:rPr>
              <a:t>A focus on improving ART access among this HIV key population could help Russia pursue the UNAIDS 90-90-90 targets. </a:t>
            </a:r>
          </a:p>
          <a:p>
            <a:pPr marL="801688" indent="-571500" defTabSz="5015037" eaLnBrk="1" fontAlgn="auto" hangingPunct="1">
              <a:spcBef>
                <a:spcPts val="0"/>
              </a:spcBef>
              <a:spcAft>
                <a:spcPts val="0"/>
              </a:spcAft>
              <a:buFont typeface="Arial"/>
              <a:buChar char="•"/>
              <a:defRPr/>
            </a:pPr>
            <a:endParaRPr lang="en-US" sz="3600" dirty="0">
              <a:solidFill>
                <a:srgbClr val="000000"/>
              </a:solidFill>
            </a:endParaRPr>
          </a:p>
          <a:p>
            <a:pPr marL="801688" indent="-571500" defTabSz="5015037" eaLnBrk="1" fontAlgn="auto" hangingPunct="1">
              <a:spcBef>
                <a:spcPts val="0"/>
              </a:spcBef>
              <a:spcAft>
                <a:spcPts val="0"/>
              </a:spcAft>
              <a:buFont typeface="Arial"/>
              <a:buChar char="•"/>
              <a:defRPr/>
            </a:pPr>
            <a:endParaRPr lang="en-US" sz="3200" dirty="0">
              <a:solidFill>
                <a:srgbClr val="000000"/>
              </a:solidFill>
            </a:endParaRPr>
          </a:p>
          <a:p>
            <a:pPr marL="801688" indent="-571500" defTabSz="5015037" eaLnBrk="1" fontAlgn="auto" hangingPunct="1">
              <a:spcBef>
                <a:spcPts val="0"/>
              </a:spcBef>
              <a:spcAft>
                <a:spcPts val="0"/>
              </a:spcAft>
              <a:buFont typeface="Arial"/>
              <a:buChar char="•"/>
              <a:defRPr/>
            </a:pPr>
            <a:endParaRPr lang="en-US" sz="3200" dirty="0">
              <a:solidFill>
                <a:srgbClr val="000000"/>
              </a:solidFill>
            </a:endParaRPr>
          </a:p>
          <a:p>
            <a:pPr marL="801688" indent="-571500" defTabSz="5015037" eaLnBrk="1" fontAlgn="auto" hangingPunct="1">
              <a:spcBef>
                <a:spcPts val="0"/>
              </a:spcBef>
              <a:spcAft>
                <a:spcPts val="0"/>
              </a:spcAft>
              <a:buFont typeface="Arial"/>
              <a:buChar char="•"/>
              <a:defRPr/>
            </a:pPr>
            <a:endParaRPr lang="en-US" sz="3200" dirty="0">
              <a:solidFill>
                <a:srgbClr val="000000"/>
              </a:solidFill>
            </a:endParaRPr>
          </a:p>
          <a:p>
            <a:pPr marL="801688" indent="-571500" defTabSz="5015037" eaLnBrk="1" fontAlgn="auto" hangingPunct="1">
              <a:spcBef>
                <a:spcPts val="0"/>
              </a:spcBef>
              <a:spcAft>
                <a:spcPts val="0"/>
              </a:spcAft>
              <a:buFont typeface="Arial"/>
              <a:buChar char="•"/>
              <a:defRPr/>
            </a:pPr>
            <a:endParaRPr lang="en-US" sz="3600" dirty="0">
              <a:solidFill>
                <a:srgbClr val="000000"/>
              </a:solidFill>
            </a:endParaRPr>
          </a:p>
          <a:p>
            <a:pPr marL="801688" indent="-571500" defTabSz="5015037" eaLnBrk="1" fontAlgn="auto" hangingPunct="1">
              <a:spcBef>
                <a:spcPts val="0"/>
              </a:spcBef>
              <a:spcAft>
                <a:spcPts val="0"/>
              </a:spcAft>
              <a:buFont typeface="Arial"/>
              <a:buChar char="•"/>
              <a:defRPr/>
            </a:pPr>
            <a:r>
              <a:rPr lang="en-US" sz="3600" dirty="0">
                <a:solidFill>
                  <a:srgbClr val="000000"/>
                </a:solidFill>
              </a:rPr>
              <a:t>Enrollment for the LINC-II study is ongoing.</a:t>
            </a:r>
          </a:p>
          <a:p>
            <a:pPr marL="801688" indent="-571500" defTabSz="5015037" eaLnBrk="1" fontAlgn="auto" hangingPunct="1">
              <a:spcBef>
                <a:spcPts val="0"/>
              </a:spcBef>
              <a:spcAft>
                <a:spcPts val="0"/>
              </a:spcAft>
              <a:buFont typeface="Arial"/>
              <a:buChar char="•"/>
              <a:defRPr/>
            </a:pPr>
            <a:endParaRPr lang="en-US" sz="3600" dirty="0">
              <a:solidFill>
                <a:srgbClr val="000000"/>
              </a:solidFill>
            </a:endParaRPr>
          </a:p>
          <a:p>
            <a:pPr marL="230188" defTabSz="5015037" eaLnBrk="1" fontAlgn="auto" hangingPunct="1">
              <a:spcBef>
                <a:spcPts val="0"/>
              </a:spcBef>
              <a:spcAft>
                <a:spcPts val="0"/>
              </a:spcAft>
              <a:defRPr/>
            </a:pPr>
            <a:endParaRPr lang="en-US" sz="3600" dirty="0">
              <a:solidFill>
                <a:srgbClr val="000000"/>
              </a:solidFill>
            </a:endParaRPr>
          </a:p>
          <a:p>
            <a:pPr marL="801688" indent="-571500" defTabSz="5015037" eaLnBrk="1" fontAlgn="auto" hangingPunct="1">
              <a:spcBef>
                <a:spcPts val="0"/>
              </a:spcBef>
              <a:spcAft>
                <a:spcPts val="0"/>
              </a:spcAft>
              <a:buFont typeface="Arial"/>
              <a:buChar char="•"/>
              <a:defRPr/>
            </a:pPr>
            <a:endParaRPr lang="en-US" sz="3600" dirty="0">
              <a:solidFill>
                <a:srgbClr val="000000"/>
              </a:solidFill>
            </a:endParaRPr>
          </a:p>
          <a:p>
            <a:pPr marL="801688" indent="-571500" defTabSz="5015037" eaLnBrk="1" fontAlgn="auto" hangingPunct="1">
              <a:spcBef>
                <a:spcPts val="0"/>
              </a:spcBef>
              <a:spcAft>
                <a:spcPts val="0"/>
              </a:spcAft>
              <a:buFont typeface="Arial"/>
              <a:buChar char="•"/>
              <a:defRPr/>
            </a:pPr>
            <a:endParaRPr lang="en-US" sz="3600" dirty="0">
              <a:solidFill>
                <a:srgbClr val="000000"/>
              </a:solidFill>
            </a:endParaRPr>
          </a:p>
          <a:p>
            <a:pPr marL="801688" indent="-571500" defTabSz="5015037" eaLnBrk="1" fontAlgn="auto" hangingPunct="1">
              <a:spcBef>
                <a:spcPts val="0"/>
              </a:spcBef>
              <a:spcAft>
                <a:spcPts val="0"/>
              </a:spcAft>
              <a:buFont typeface="Arial"/>
              <a:buChar char="•"/>
              <a:defRPr/>
            </a:pPr>
            <a:r>
              <a:rPr lang="en-US" sz="3600" dirty="0">
                <a:solidFill>
                  <a:srgbClr val="000000"/>
                </a:solidFill>
              </a:rPr>
              <a:t>We are currently testing the effectiveness of LINC-II, a strength-based case management intervention with medications for HIV and OUD to increase rates of HIV viral suppression among HIV-positive PWID. </a:t>
            </a:r>
          </a:p>
          <a:p>
            <a:endParaRPr lang="en-US" sz="3200" dirty="0">
              <a:solidFill>
                <a:srgbClr val="000000"/>
              </a:solidFill>
            </a:endParaRPr>
          </a:p>
          <a:p>
            <a:endParaRPr lang="en-US" sz="3200" dirty="0">
              <a:solidFill>
                <a:srgbClr val="000000"/>
              </a:solidFill>
            </a:endParaRPr>
          </a:p>
          <a:p>
            <a:endParaRPr lang="en-US" sz="3200" dirty="0">
              <a:solidFill>
                <a:srgbClr val="000000"/>
              </a:solidFill>
            </a:endParaRPr>
          </a:p>
          <a:p>
            <a:endParaRPr lang="en-US" sz="3200" dirty="0">
              <a:solidFill>
                <a:srgbClr val="000000"/>
              </a:solidFill>
            </a:endParaRPr>
          </a:p>
          <a:p>
            <a:endParaRPr lang="en-US" dirty="0">
              <a:solidFill>
                <a:srgbClr val="000000"/>
              </a:solidFill>
            </a:endParaRPr>
          </a:p>
          <a:p>
            <a:r>
              <a:rPr lang="en-US" sz="3600" dirty="0">
                <a:solidFill>
                  <a:srgbClr val="000000"/>
                </a:solidFill>
              </a:rPr>
              <a:t>This work was supported by a grant from the National Institute on Drug Abuse (NIDA): R01DA045547</a:t>
            </a:r>
          </a:p>
          <a:p>
            <a:endParaRPr lang="en-US" sz="3600" dirty="0">
              <a:solidFill>
                <a:srgbClr val="000000"/>
              </a:solidFill>
            </a:endParaRPr>
          </a:p>
          <a:p>
            <a:pPr>
              <a:tabLst>
                <a:tab pos="269875" algn="l"/>
              </a:tabLst>
            </a:pPr>
            <a:r>
              <a:rPr lang="en-US" sz="3600" dirty="0">
                <a:solidFill>
                  <a:srgbClr val="000000"/>
                </a:solidFill>
              </a:rPr>
              <a:t>We thank the LINC-II team and participants.</a:t>
            </a:r>
          </a:p>
          <a:p>
            <a:r>
              <a:rPr lang="en-US" sz="3600" dirty="0">
                <a:solidFill>
                  <a:srgbClr val="000000"/>
                </a:solidFill>
              </a:rPr>
              <a:t> </a:t>
            </a:r>
          </a:p>
          <a:p>
            <a:pPr defTabSz="5015037" eaLnBrk="1" fontAlgn="auto" hangingPunct="1">
              <a:spcBef>
                <a:spcPts val="0"/>
              </a:spcBef>
              <a:spcAft>
                <a:spcPts val="0"/>
              </a:spcAft>
              <a:defRPr/>
            </a:pPr>
            <a:endParaRPr lang="en-US" sz="3600" dirty="0">
              <a:solidFill>
                <a:srgbClr val="000000"/>
              </a:solidFill>
            </a:endParaRPr>
          </a:p>
        </p:txBody>
      </p:sp>
      <p:sp>
        <p:nvSpPr>
          <p:cNvPr id="20" name="Rectangle 19"/>
          <p:cNvSpPr/>
          <p:nvPr/>
        </p:nvSpPr>
        <p:spPr>
          <a:xfrm>
            <a:off x="2038946" y="3801191"/>
            <a:ext cx="7530783" cy="6842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a:defRPr sz="9300">
                <a:solidFill>
                  <a:schemeClr val="tx1"/>
                </a:solidFill>
                <a:latin typeface="Arial" charset="0"/>
              </a:defRPr>
            </a:lvl1pPr>
            <a:lvl2pPr marL="742950" indent="-285750">
              <a:defRPr sz="9300">
                <a:solidFill>
                  <a:schemeClr val="tx1"/>
                </a:solidFill>
                <a:latin typeface="Arial" charset="0"/>
              </a:defRPr>
            </a:lvl2pPr>
            <a:lvl3pPr marL="1143000" indent="-228600">
              <a:defRPr sz="9300">
                <a:solidFill>
                  <a:schemeClr val="tx1"/>
                </a:solidFill>
                <a:latin typeface="Arial" charset="0"/>
              </a:defRPr>
            </a:lvl3pPr>
            <a:lvl4pPr marL="1600200" indent="-228600">
              <a:defRPr sz="9300">
                <a:solidFill>
                  <a:schemeClr val="tx1"/>
                </a:solidFill>
                <a:latin typeface="Arial" charset="0"/>
              </a:defRPr>
            </a:lvl4pPr>
            <a:lvl5pPr marL="2057400" indent="-228600">
              <a:defRPr sz="9300">
                <a:solidFill>
                  <a:schemeClr val="tx1"/>
                </a:solidFill>
                <a:latin typeface="Arial" charset="0"/>
              </a:defRPr>
            </a:lvl5pPr>
            <a:lvl6pPr marL="2514600" indent="-228600" defTabSz="4700588" fontAlgn="base">
              <a:spcBef>
                <a:spcPct val="0"/>
              </a:spcBef>
              <a:spcAft>
                <a:spcPct val="0"/>
              </a:spcAft>
              <a:defRPr sz="9300">
                <a:solidFill>
                  <a:schemeClr val="tx1"/>
                </a:solidFill>
                <a:latin typeface="Arial" charset="0"/>
              </a:defRPr>
            </a:lvl6pPr>
            <a:lvl7pPr marL="2971800" indent="-228600" defTabSz="4700588" fontAlgn="base">
              <a:spcBef>
                <a:spcPct val="0"/>
              </a:spcBef>
              <a:spcAft>
                <a:spcPct val="0"/>
              </a:spcAft>
              <a:defRPr sz="9300">
                <a:solidFill>
                  <a:schemeClr val="tx1"/>
                </a:solidFill>
                <a:latin typeface="Arial" charset="0"/>
              </a:defRPr>
            </a:lvl7pPr>
            <a:lvl8pPr marL="3429000" indent="-228600" defTabSz="4700588" fontAlgn="base">
              <a:spcBef>
                <a:spcPct val="0"/>
              </a:spcBef>
              <a:spcAft>
                <a:spcPct val="0"/>
              </a:spcAft>
              <a:defRPr sz="9300">
                <a:solidFill>
                  <a:schemeClr val="tx1"/>
                </a:solidFill>
                <a:latin typeface="Arial" charset="0"/>
              </a:defRPr>
            </a:lvl8pPr>
            <a:lvl9pPr marL="3886200" indent="-228600" defTabSz="4700588" fontAlgn="base">
              <a:spcBef>
                <a:spcPct val="0"/>
              </a:spcBef>
              <a:spcAft>
                <a:spcPct val="0"/>
              </a:spcAft>
              <a:defRPr sz="9300">
                <a:solidFill>
                  <a:schemeClr val="tx1"/>
                </a:solidFill>
                <a:latin typeface="Arial" charset="0"/>
              </a:defRPr>
            </a:lvl9pPr>
          </a:lstStyle>
          <a:p>
            <a:pPr algn="ctr" defTabSz="5013647" eaLnBrk="1" hangingPunct="1">
              <a:defRPr/>
            </a:pPr>
            <a:r>
              <a:rPr lang="en-US" altLang="en-US" sz="4907" b="1" dirty="0">
                <a:cs typeface="Arial" charset="0"/>
              </a:rPr>
              <a:t>BACKGROUND</a:t>
            </a:r>
          </a:p>
        </p:txBody>
      </p:sp>
      <p:sp>
        <p:nvSpPr>
          <p:cNvPr id="21" name="Rectangle 20"/>
          <p:cNvSpPr/>
          <p:nvPr/>
        </p:nvSpPr>
        <p:spPr>
          <a:xfrm>
            <a:off x="33986804" y="3845167"/>
            <a:ext cx="6199082" cy="5858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a:defRPr sz="9300">
                <a:solidFill>
                  <a:schemeClr val="tx1"/>
                </a:solidFill>
                <a:latin typeface="Arial" charset="0"/>
              </a:defRPr>
            </a:lvl1pPr>
            <a:lvl2pPr marL="742950" indent="-285750">
              <a:defRPr sz="9300">
                <a:solidFill>
                  <a:schemeClr val="tx1"/>
                </a:solidFill>
                <a:latin typeface="Arial" charset="0"/>
              </a:defRPr>
            </a:lvl2pPr>
            <a:lvl3pPr marL="1143000" indent="-228600">
              <a:defRPr sz="9300">
                <a:solidFill>
                  <a:schemeClr val="tx1"/>
                </a:solidFill>
                <a:latin typeface="Arial" charset="0"/>
              </a:defRPr>
            </a:lvl3pPr>
            <a:lvl4pPr marL="1600200" indent="-228600">
              <a:defRPr sz="9300">
                <a:solidFill>
                  <a:schemeClr val="tx1"/>
                </a:solidFill>
                <a:latin typeface="Arial" charset="0"/>
              </a:defRPr>
            </a:lvl4pPr>
            <a:lvl5pPr marL="2057400" indent="-228600">
              <a:defRPr sz="9300">
                <a:solidFill>
                  <a:schemeClr val="tx1"/>
                </a:solidFill>
                <a:latin typeface="Arial" charset="0"/>
              </a:defRPr>
            </a:lvl5pPr>
            <a:lvl6pPr marL="2514600" indent="-228600" defTabSz="4700588" fontAlgn="base">
              <a:spcBef>
                <a:spcPct val="0"/>
              </a:spcBef>
              <a:spcAft>
                <a:spcPct val="0"/>
              </a:spcAft>
              <a:defRPr sz="9300">
                <a:solidFill>
                  <a:schemeClr val="tx1"/>
                </a:solidFill>
                <a:latin typeface="Arial" charset="0"/>
              </a:defRPr>
            </a:lvl6pPr>
            <a:lvl7pPr marL="2971800" indent="-228600" defTabSz="4700588" fontAlgn="base">
              <a:spcBef>
                <a:spcPct val="0"/>
              </a:spcBef>
              <a:spcAft>
                <a:spcPct val="0"/>
              </a:spcAft>
              <a:defRPr sz="9300">
                <a:solidFill>
                  <a:schemeClr val="tx1"/>
                </a:solidFill>
                <a:latin typeface="Arial" charset="0"/>
              </a:defRPr>
            </a:lvl7pPr>
            <a:lvl8pPr marL="3429000" indent="-228600" defTabSz="4700588" fontAlgn="base">
              <a:spcBef>
                <a:spcPct val="0"/>
              </a:spcBef>
              <a:spcAft>
                <a:spcPct val="0"/>
              </a:spcAft>
              <a:defRPr sz="9300">
                <a:solidFill>
                  <a:schemeClr val="tx1"/>
                </a:solidFill>
                <a:latin typeface="Arial" charset="0"/>
              </a:defRPr>
            </a:lvl8pPr>
            <a:lvl9pPr marL="3886200" indent="-228600" defTabSz="4700588" fontAlgn="base">
              <a:spcBef>
                <a:spcPct val="0"/>
              </a:spcBef>
              <a:spcAft>
                <a:spcPct val="0"/>
              </a:spcAft>
              <a:defRPr sz="9300">
                <a:solidFill>
                  <a:schemeClr val="tx1"/>
                </a:solidFill>
                <a:latin typeface="Arial" charset="0"/>
              </a:defRPr>
            </a:lvl9pPr>
          </a:lstStyle>
          <a:p>
            <a:pPr algn="ctr" defTabSz="5013647" eaLnBrk="1" hangingPunct="1">
              <a:defRPr/>
            </a:pPr>
            <a:r>
              <a:rPr lang="en-US" altLang="en-US" sz="4907" b="1" dirty="0">
                <a:cs typeface="Arial" charset="0"/>
              </a:rPr>
              <a:t>DISCUSSION</a:t>
            </a:r>
          </a:p>
        </p:txBody>
      </p:sp>
      <p:sp>
        <p:nvSpPr>
          <p:cNvPr id="22" name="Rectangle 21"/>
          <p:cNvSpPr/>
          <p:nvPr/>
        </p:nvSpPr>
        <p:spPr>
          <a:xfrm>
            <a:off x="867507" y="4684988"/>
            <a:ext cx="9860918" cy="127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a:defRPr sz="9300">
                <a:solidFill>
                  <a:schemeClr val="tx1"/>
                </a:solidFill>
                <a:latin typeface="Arial" charset="0"/>
              </a:defRPr>
            </a:lvl1pPr>
            <a:lvl2pPr marL="742950" indent="-285750">
              <a:defRPr sz="9300">
                <a:solidFill>
                  <a:schemeClr val="tx1"/>
                </a:solidFill>
                <a:latin typeface="Arial" charset="0"/>
              </a:defRPr>
            </a:lvl2pPr>
            <a:lvl3pPr marL="1143000" indent="-228600">
              <a:defRPr sz="9300">
                <a:solidFill>
                  <a:schemeClr val="tx1"/>
                </a:solidFill>
                <a:latin typeface="Arial" charset="0"/>
              </a:defRPr>
            </a:lvl3pPr>
            <a:lvl4pPr marL="1600200" indent="-228600">
              <a:defRPr sz="9300">
                <a:solidFill>
                  <a:schemeClr val="tx1"/>
                </a:solidFill>
                <a:latin typeface="Arial" charset="0"/>
              </a:defRPr>
            </a:lvl4pPr>
            <a:lvl5pPr marL="2057400" indent="-228600">
              <a:defRPr sz="9300">
                <a:solidFill>
                  <a:schemeClr val="tx1"/>
                </a:solidFill>
                <a:latin typeface="Arial" charset="0"/>
              </a:defRPr>
            </a:lvl5pPr>
            <a:lvl6pPr marL="2514600" indent="-228600" defTabSz="4700588" fontAlgn="base">
              <a:spcBef>
                <a:spcPct val="0"/>
              </a:spcBef>
              <a:spcAft>
                <a:spcPct val="0"/>
              </a:spcAft>
              <a:defRPr sz="9300">
                <a:solidFill>
                  <a:schemeClr val="tx1"/>
                </a:solidFill>
                <a:latin typeface="Arial" charset="0"/>
              </a:defRPr>
            </a:lvl6pPr>
            <a:lvl7pPr marL="2971800" indent="-228600" defTabSz="4700588" fontAlgn="base">
              <a:spcBef>
                <a:spcPct val="0"/>
              </a:spcBef>
              <a:spcAft>
                <a:spcPct val="0"/>
              </a:spcAft>
              <a:defRPr sz="9300">
                <a:solidFill>
                  <a:schemeClr val="tx1"/>
                </a:solidFill>
                <a:latin typeface="Arial" charset="0"/>
              </a:defRPr>
            </a:lvl7pPr>
            <a:lvl8pPr marL="3429000" indent="-228600" defTabSz="4700588" fontAlgn="base">
              <a:spcBef>
                <a:spcPct val="0"/>
              </a:spcBef>
              <a:spcAft>
                <a:spcPct val="0"/>
              </a:spcAft>
              <a:defRPr sz="9300">
                <a:solidFill>
                  <a:schemeClr val="tx1"/>
                </a:solidFill>
                <a:latin typeface="Arial" charset="0"/>
              </a:defRPr>
            </a:lvl8pPr>
            <a:lvl9pPr marL="3886200" indent="-228600" defTabSz="4700588" fontAlgn="base">
              <a:spcBef>
                <a:spcPct val="0"/>
              </a:spcBef>
              <a:spcAft>
                <a:spcPct val="0"/>
              </a:spcAft>
              <a:defRPr sz="9300">
                <a:solidFill>
                  <a:schemeClr val="tx1"/>
                </a:solidFill>
                <a:latin typeface="Arial" charset="0"/>
              </a:defRPr>
            </a:lvl9pPr>
          </a:lstStyle>
          <a:p>
            <a:pPr algn="ctr" defTabSz="5013647" eaLnBrk="1" hangingPunct="1">
              <a:defRPr/>
            </a:pPr>
            <a:r>
              <a:rPr lang="en-US" altLang="en-US" sz="4907" b="1" dirty="0">
                <a:solidFill>
                  <a:srgbClr val="E7213F"/>
                </a:solidFill>
                <a:cs typeface="Arial" charset="0"/>
              </a:rPr>
              <a:t>Introduction</a:t>
            </a:r>
          </a:p>
        </p:txBody>
      </p:sp>
      <p:sp>
        <p:nvSpPr>
          <p:cNvPr id="24" name="Rectangle 65"/>
          <p:cNvSpPr/>
          <p:nvPr/>
        </p:nvSpPr>
        <p:spPr>
          <a:xfrm>
            <a:off x="32145922" y="4733604"/>
            <a:ext cx="9860918" cy="1268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a:defRPr sz="9300">
                <a:solidFill>
                  <a:schemeClr val="tx1"/>
                </a:solidFill>
                <a:latin typeface="Arial" charset="0"/>
              </a:defRPr>
            </a:lvl1pPr>
            <a:lvl2pPr marL="742950" indent="-285750">
              <a:defRPr sz="9300">
                <a:solidFill>
                  <a:schemeClr val="tx1"/>
                </a:solidFill>
                <a:latin typeface="Arial" charset="0"/>
              </a:defRPr>
            </a:lvl2pPr>
            <a:lvl3pPr marL="1143000" indent="-228600">
              <a:defRPr sz="9300">
                <a:solidFill>
                  <a:schemeClr val="tx1"/>
                </a:solidFill>
                <a:latin typeface="Arial" charset="0"/>
              </a:defRPr>
            </a:lvl3pPr>
            <a:lvl4pPr marL="1600200" indent="-228600">
              <a:defRPr sz="9300">
                <a:solidFill>
                  <a:schemeClr val="tx1"/>
                </a:solidFill>
                <a:latin typeface="Arial" charset="0"/>
              </a:defRPr>
            </a:lvl4pPr>
            <a:lvl5pPr marL="2057400" indent="-228600">
              <a:defRPr sz="9300">
                <a:solidFill>
                  <a:schemeClr val="tx1"/>
                </a:solidFill>
                <a:latin typeface="Arial" charset="0"/>
              </a:defRPr>
            </a:lvl5pPr>
            <a:lvl6pPr marL="2514600" indent="-228600" defTabSz="4700588" fontAlgn="base">
              <a:spcBef>
                <a:spcPct val="0"/>
              </a:spcBef>
              <a:spcAft>
                <a:spcPct val="0"/>
              </a:spcAft>
              <a:defRPr sz="9300">
                <a:solidFill>
                  <a:schemeClr val="tx1"/>
                </a:solidFill>
                <a:latin typeface="Arial" charset="0"/>
              </a:defRPr>
            </a:lvl6pPr>
            <a:lvl7pPr marL="2971800" indent="-228600" defTabSz="4700588" fontAlgn="base">
              <a:spcBef>
                <a:spcPct val="0"/>
              </a:spcBef>
              <a:spcAft>
                <a:spcPct val="0"/>
              </a:spcAft>
              <a:defRPr sz="9300">
                <a:solidFill>
                  <a:schemeClr val="tx1"/>
                </a:solidFill>
                <a:latin typeface="Arial" charset="0"/>
              </a:defRPr>
            </a:lvl7pPr>
            <a:lvl8pPr marL="3429000" indent="-228600" defTabSz="4700588" fontAlgn="base">
              <a:spcBef>
                <a:spcPct val="0"/>
              </a:spcBef>
              <a:spcAft>
                <a:spcPct val="0"/>
              </a:spcAft>
              <a:defRPr sz="9300">
                <a:solidFill>
                  <a:schemeClr val="tx1"/>
                </a:solidFill>
                <a:latin typeface="Arial" charset="0"/>
              </a:defRPr>
            </a:lvl8pPr>
            <a:lvl9pPr marL="3886200" indent="-228600" defTabSz="4700588" fontAlgn="base">
              <a:spcBef>
                <a:spcPct val="0"/>
              </a:spcBef>
              <a:spcAft>
                <a:spcPct val="0"/>
              </a:spcAft>
              <a:defRPr sz="9300">
                <a:solidFill>
                  <a:schemeClr val="tx1"/>
                </a:solidFill>
                <a:latin typeface="Arial" charset="0"/>
              </a:defRPr>
            </a:lvl9pPr>
          </a:lstStyle>
          <a:p>
            <a:pPr algn="ctr" defTabSz="5013647" eaLnBrk="1" hangingPunct="1">
              <a:defRPr/>
            </a:pPr>
            <a:r>
              <a:rPr lang="en-US" altLang="en-US" sz="4907" b="1" dirty="0">
                <a:solidFill>
                  <a:srgbClr val="E7213F"/>
                </a:solidFill>
                <a:cs typeface="Arial" charset="0"/>
              </a:rPr>
              <a:t>Conclusions</a:t>
            </a:r>
          </a:p>
        </p:txBody>
      </p:sp>
      <p:sp>
        <p:nvSpPr>
          <p:cNvPr id="25" name="Rectangle 65"/>
          <p:cNvSpPr/>
          <p:nvPr/>
        </p:nvSpPr>
        <p:spPr>
          <a:xfrm>
            <a:off x="32154589" y="12925795"/>
            <a:ext cx="9860918" cy="127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eaLnBrk="0" hangingPunct="0">
              <a:defRPr sz="9300">
                <a:solidFill>
                  <a:schemeClr val="tx1"/>
                </a:solidFill>
                <a:latin typeface="Arial" panose="020B0604020202020204" pitchFamily="34" charset="0"/>
              </a:defRPr>
            </a:lvl1pPr>
            <a:lvl2pPr marL="742950" indent="-285750" eaLnBrk="0" hangingPunct="0">
              <a:defRPr sz="9300">
                <a:solidFill>
                  <a:schemeClr val="tx1"/>
                </a:solidFill>
                <a:latin typeface="Arial" panose="020B0604020202020204" pitchFamily="34" charset="0"/>
              </a:defRPr>
            </a:lvl2pPr>
            <a:lvl3pPr marL="1143000" indent="-228600" eaLnBrk="0" hangingPunct="0">
              <a:defRPr sz="9300">
                <a:solidFill>
                  <a:schemeClr val="tx1"/>
                </a:solidFill>
                <a:latin typeface="Arial" panose="020B0604020202020204" pitchFamily="34" charset="0"/>
              </a:defRPr>
            </a:lvl3pPr>
            <a:lvl4pPr marL="1600200" indent="-228600" eaLnBrk="0" hangingPunct="0">
              <a:defRPr sz="9300">
                <a:solidFill>
                  <a:schemeClr val="tx1"/>
                </a:solidFill>
                <a:latin typeface="Arial" panose="020B0604020202020204" pitchFamily="34" charset="0"/>
              </a:defRPr>
            </a:lvl4pPr>
            <a:lvl5pPr marL="2057400" indent="-228600" eaLnBrk="0" hangingPunct="0">
              <a:defRPr sz="9300">
                <a:solidFill>
                  <a:schemeClr val="tx1"/>
                </a:solidFill>
                <a:latin typeface="Arial" panose="020B0604020202020204" pitchFamily="34" charset="0"/>
              </a:defRPr>
            </a:lvl5pPr>
            <a:lvl6pPr marL="2514600" indent="-228600" defTabSz="4700588" eaLnBrk="0" fontAlgn="base" hangingPunct="0">
              <a:spcBef>
                <a:spcPct val="0"/>
              </a:spcBef>
              <a:spcAft>
                <a:spcPct val="0"/>
              </a:spcAft>
              <a:defRPr sz="9300">
                <a:solidFill>
                  <a:schemeClr val="tx1"/>
                </a:solidFill>
                <a:latin typeface="Arial" panose="020B0604020202020204" pitchFamily="34" charset="0"/>
              </a:defRPr>
            </a:lvl6pPr>
            <a:lvl7pPr marL="2971800" indent="-228600" defTabSz="4700588" eaLnBrk="0" fontAlgn="base" hangingPunct="0">
              <a:spcBef>
                <a:spcPct val="0"/>
              </a:spcBef>
              <a:spcAft>
                <a:spcPct val="0"/>
              </a:spcAft>
              <a:defRPr sz="9300">
                <a:solidFill>
                  <a:schemeClr val="tx1"/>
                </a:solidFill>
                <a:latin typeface="Arial" panose="020B0604020202020204" pitchFamily="34" charset="0"/>
              </a:defRPr>
            </a:lvl7pPr>
            <a:lvl8pPr marL="3429000" indent="-228600" defTabSz="4700588" eaLnBrk="0" fontAlgn="base" hangingPunct="0">
              <a:spcBef>
                <a:spcPct val="0"/>
              </a:spcBef>
              <a:spcAft>
                <a:spcPct val="0"/>
              </a:spcAft>
              <a:defRPr sz="9300">
                <a:solidFill>
                  <a:schemeClr val="tx1"/>
                </a:solidFill>
                <a:latin typeface="Arial" panose="020B0604020202020204" pitchFamily="34" charset="0"/>
              </a:defRPr>
            </a:lvl8pPr>
            <a:lvl9pPr marL="3886200" indent="-228600" defTabSz="4700588" eaLnBrk="0" fontAlgn="base" hangingPunct="0">
              <a:spcBef>
                <a:spcPct val="0"/>
              </a:spcBef>
              <a:spcAft>
                <a:spcPct val="0"/>
              </a:spcAft>
              <a:defRPr sz="9300">
                <a:solidFill>
                  <a:schemeClr val="tx1"/>
                </a:solidFill>
                <a:latin typeface="Arial" panose="020B0604020202020204" pitchFamily="34" charset="0"/>
              </a:defRPr>
            </a:lvl9pPr>
          </a:lstStyle>
          <a:p>
            <a:pPr algn="ctr" defTabSz="5013647" eaLnBrk="1" hangingPunct="1">
              <a:defRPr/>
            </a:pPr>
            <a:r>
              <a:rPr lang="en-US" altLang="en-US" sz="4907" b="1" dirty="0">
                <a:solidFill>
                  <a:srgbClr val="E7213F"/>
                </a:solidFill>
                <a:cs typeface="Arial" panose="020B0604020202020204" pitchFamily="34" charset="0"/>
              </a:rPr>
              <a:t>Future directions</a:t>
            </a:r>
          </a:p>
        </p:txBody>
      </p:sp>
      <p:sp>
        <p:nvSpPr>
          <p:cNvPr id="26" name="Rectangle 25"/>
          <p:cNvSpPr/>
          <p:nvPr/>
        </p:nvSpPr>
        <p:spPr>
          <a:xfrm>
            <a:off x="872779" y="16490764"/>
            <a:ext cx="9834097" cy="114126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t"/>
          <a:lstStyle/>
          <a:p>
            <a:pPr marL="230188" defTabSz="5015037" eaLnBrk="1" fontAlgn="auto" hangingPunct="1">
              <a:spcBef>
                <a:spcPts val="0"/>
              </a:spcBef>
              <a:spcAft>
                <a:spcPts val="0"/>
              </a:spcAft>
              <a:defRPr/>
            </a:pPr>
            <a:endParaRPr lang="en-US" sz="2800" dirty="0">
              <a:solidFill>
                <a:srgbClr val="000000"/>
              </a:solidFill>
            </a:endParaRPr>
          </a:p>
          <a:p>
            <a:pPr marL="230188" defTabSz="5015037" eaLnBrk="1" fontAlgn="auto" hangingPunct="1">
              <a:spcBef>
                <a:spcPts val="0"/>
              </a:spcBef>
              <a:spcAft>
                <a:spcPts val="0"/>
              </a:spcAft>
              <a:defRPr/>
            </a:pPr>
            <a:r>
              <a:rPr lang="en-US" sz="3600" dirty="0">
                <a:solidFill>
                  <a:srgbClr val="000000"/>
                </a:solidFill>
              </a:rPr>
              <a:t>Descriptive study of screening and baseline data from the Linking Infectious and Narcology Care  (LINC-II) randomized controlled trial testing the effectiveness of an intervention that coordinates addiction and HIV care systems for HIV-positive PWID in St. Petersburg, Russia. </a:t>
            </a:r>
            <a:endParaRPr lang="en-US" sz="3600" b="1" dirty="0">
              <a:solidFill>
                <a:srgbClr val="000000"/>
              </a:solidFill>
            </a:endParaRPr>
          </a:p>
          <a:p>
            <a:pPr marL="230188" defTabSz="5015037">
              <a:defRPr/>
            </a:pPr>
            <a:endParaRPr lang="en-US" sz="1200" b="1" dirty="0">
              <a:solidFill>
                <a:srgbClr val="000000"/>
              </a:solidFill>
            </a:endParaRPr>
          </a:p>
          <a:p>
            <a:pPr marL="230188" defTabSz="5015037">
              <a:defRPr/>
            </a:pPr>
            <a:r>
              <a:rPr lang="en-US" sz="3600" b="1" dirty="0">
                <a:solidFill>
                  <a:srgbClr val="000000"/>
                </a:solidFill>
              </a:rPr>
              <a:t>LINC-II intervention:</a:t>
            </a:r>
          </a:p>
          <a:p>
            <a:pPr marL="801688" indent="-571500" defTabSz="5015037">
              <a:buFont typeface="Arial" panose="020B0604020202020204" pitchFamily="34" charset="0"/>
              <a:buChar char="•"/>
              <a:defRPr/>
            </a:pPr>
            <a:r>
              <a:rPr lang="en-US" sz="3600" dirty="0">
                <a:solidFill>
                  <a:srgbClr val="000000"/>
                </a:solidFill>
              </a:rPr>
              <a:t>Rapid access to ART in addiction hospital</a:t>
            </a:r>
          </a:p>
          <a:p>
            <a:pPr marL="801688" indent="-571500" defTabSz="5015037">
              <a:buFont typeface="Arial" panose="020B0604020202020204" pitchFamily="34" charset="0"/>
              <a:buChar char="•"/>
              <a:defRPr/>
            </a:pPr>
            <a:r>
              <a:rPr lang="en-US" sz="3600" dirty="0">
                <a:solidFill>
                  <a:srgbClr val="000000"/>
                </a:solidFill>
              </a:rPr>
              <a:t>Receipt of injectable and implantable naltrexone for OUD</a:t>
            </a:r>
          </a:p>
          <a:p>
            <a:pPr marL="801688" indent="-571500" defTabSz="5015037">
              <a:buFont typeface="Arial" panose="020B0604020202020204" pitchFamily="34" charset="0"/>
              <a:buChar char="•"/>
              <a:defRPr/>
            </a:pPr>
            <a:r>
              <a:rPr lang="en-US" sz="3600" dirty="0">
                <a:solidFill>
                  <a:srgbClr val="000000"/>
                </a:solidFill>
              </a:rPr>
              <a:t>12 months of strengths-based case management</a:t>
            </a:r>
          </a:p>
          <a:p>
            <a:pPr marL="230188" defTabSz="5015037">
              <a:defRPr/>
            </a:pPr>
            <a:endParaRPr lang="en-US" sz="1200" dirty="0">
              <a:solidFill>
                <a:srgbClr val="000000"/>
              </a:solidFill>
            </a:endParaRPr>
          </a:p>
          <a:p>
            <a:pPr marL="230188" defTabSz="5015037" eaLnBrk="1" fontAlgn="auto" hangingPunct="1">
              <a:spcBef>
                <a:spcPts val="0"/>
              </a:spcBef>
              <a:spcAft>
                <a:spcPts val="0"/>
              </a:spcAft>
              <a:defRPr/>
            </a:pPr>
            <a:r>
              <a:rPr lang="en-US" sz="3600" b="1" dirty="0">
                <a:solidFill>
                  <a:srgbClr val="000000"/>
                </a:solidFill>
              </a:rPr>
              <a:t>LINC-II main inclusion criteria: </a:t>
            </a:r>
          </a:p>
          <a:p>
            <a:pPr marL="801688" indent="-571500" defTabSz="5015037" eaLnBrk="1" fontAlgn="auto" hangingPunct="1">
              <a:spcBef>
                <a:spcPts val="0"/>
              </a:spcBef>
              <a:spcAft>
                <a:spcPts val="0"/>
              </a:spcAft>
              <a:buFont typeface="Arial" charset="0"/>
              <a:buChar char="•"/>
              <a:defRPr/>
            </a:pPr>
            <a:r>
              <a:rPr lang="en-US" sz="3600" dirty="0">
                <a:solidFill>
                  <a:srgbClr val="000000"/>
                </a:solidFill>
              </a:rPr>
              <a:t>18 years or older </a:t>
            </a:r>
          </a:p>
          <a:p>
            <a:pPr marL="801688" indent="-571500" defTabSz="5015037" eaLnBrk="1" fontAlgn="auto" hangingPunct="1">
              <a:spcBef>
                <a:spcPts val="0"/>
              </a:spcBef>
              <a:spcAft>
                <a:spcPts val="0"/>
              </a:spcAft>
              <a:buFont typeface="Arial" charset="0"/>
              <a:buChar char="•"/>
              <a:defRPr/>
            </a:pPr>
            <a:r>
              <a:rPr lang="en-US" sz="3600" dirty="0">
                <a:solidFill>
                  <a:srgbClr val="000000"/>
                </a:solidFill>
              </a:rPr>
              <a:t>HIV-positive</a:t>
            </a:r>
          </a:p>
          <a:p>
            <a:pPr marL="801688" indent="-571500" defTabSz="5015037" eaLnBrk="1" fontAlgn="auto" hangingPunct="1">
              <a:spcBef>
                <a:spcPts val="0"/>
              </a:spcBef>
              <a:spcAft>
                <a:spcPts val="0"/>
              </a:spcAft>
              <a:buFont typeface="Arial" charset="0"/>
              <a:buChar char="•"/>
              <a:defRPr/>
            </a:pPr>
            <a:r>
              <a:rPr lang="en-US" sz="3600" dirty="0">
                <a:solidFill>
                  <a:srgbClr val="000000"/>
                </a:solidFill>
              </a:rPr>
              <a:t>Not on ART in past 30 days prior to hospitalization</a:t>
            </a:r>
          </a:p>
          <a:p>
            <a:pPr marL="801688" indent="-571500" defTabSz="5015037" eaLnBrk="1" fontAlgn="auto" hangingPunct="1">
              <a:spcBef>
                <a:spcPts val="0"/>
              </a:spcBef>
              <a:spcAft>
                <a:spcPts val="0"/>
              </a:spcAft>
              <a:buFont typeface="Arial" charset="0"/>
              <a:buChar char="•"/>
              <a:defRPr/>
            </a:pPr>
            <a:r>
              <a:rPr lang="en-US" sz="3600" dirty="0">
                <a:solidFill>
                  <a:srgbClr val="000000"/>
                </a:solidFill>
              </a:rPr>
              <a:t>Current diagnosis of opioid use disorder</a:t>
            </a:r>
          </a:p>
          <a:p>
            <a:pPr marL="801688" indent="-571500" defTabSz="5015037" eaLnBrk="1" fontAlgn="auto" hangingPunct="1">
              <a:spcBef>
                <a:spcPts val="0"/>
              </a:spcBef>
              <a:spcAft>
                <a:spcPts val="0"/>
              </a:spcAft>
              <a:buFont typeface="Arial" charset="0"/>
              <a:buChar char="•"/>
              <a:defRPr/>
            </a:pPr>
            <a:r>
              <a:rPr lang="en-US" sz="3600" dirty="0">
                <a:solidFill>
                  <a:srgbClr val="000000"/>
                </a:solidFill>
              </a:rPr>
              <a:t>History of injection drug use </a:t>
            </a:r>
          </a:p>
          <a:p>
            <a:pPr marL="801688" indent="-571500" defTabSz="5015037" eaLnBrk="1" fontAlgn="auto" hangingPunct="1">
              <a:spcBef>
                <a:spcPts val="0"/>
              </a:spcBef>
              <a:spcAft>
                <a:spcPts val="0"/>
              </a:spcAft>
              <a:buFont typeface="Arial" charset="0"/>
              <a:buChar char="•"/>
              <a:defRPr/>
            </a:pPr>
            <a:endParaRPr lang="en-US" sz="3600" dirty="0">
              <a:solidFill>
                <a:srgbClr val="000000"/>
              </a:solidFill>
            </a:endParaRPr>
          </a:p>
        </p:txBody>
      </p:sp>
      <p:sp>
        <p:nvSpPr>
          <p:cNvPr id="27" name="Rectangle 26"/>
          <p:cNvSpPr/>
          <p:nvPr/>
        </p:nvSpPr>
        <p:spPr>
          <a:xfrm>
            <a:off x="1892507" y="16082399"/>
            <a:ext cx="7532334" cy="6842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a:defRPr sz="9300">
                <a:solidFill>
                  <a:schemeClr val="tx1"/>
                </a:solidFill>
                <a:latin typeface="Arial" charset="0"/>
              </a:defRPr>
            </a:lvl1pPr>
            <a:lvl2pPr marL="742950" indent="-285750">
              <a:defRPr sz="9300">
                <a:solidFill>
                  <a:schemeClr val="tx1"/>
                </a:solidFill>
                <a:latin typeface="Arial" charset="0"/>
              </a:defRPr>
            </a:lvl2pPr>
            <a:lvl3pPr marL="1143000" indent="-228600">
              <a:defRPr sz="9300">
                <a:solidFill>
                  <a:schemeClr val="tx1"/>
                </a:solidFill>
                <a:latin typeface="Arial" charset="0"/>
              </a:defRPr>
            </a:lvl3pPr>
            <a:lvl4pPr marL="1600200" indent="-228600">
              <a:defRPr sz="9300">
                <a:solidFill>
                  <a:schemeClr val="tx1"/>
                </a:solidFill>
                <a:latin typeface="Arial" charset="0"/>
              </a:defRPr>
            </a:lvl4pPr>
            <a:lvl5pPr marL="2057400" indent="-228600">
              <a:defRPr sz="9300">
                <a:solidFill>
                  <a:schemeClr val="tx1"/>
                </a:solidFill>
                <a:latin typeface="Arial" charset="0"/>
              </a:defRPr>
            </a:lvl5pPr>
            <a:lvl6pPr marL="2514600" indent="-228600" defTabSz="4700588" fontAlgn="base">
              <a:spcBef>
                <a:spcPct val="0"/>
              </a:spcBef>
              <a:spcAft>
                <a:spcPct val="0"/>
              </a:spcAft>
              <a:defRPr sz="9300">
                <a:solidFill>
                  <a:schemeClr val="tx1"/>
                </a:solidFill>
                <a:latin typeface="Arial" charset="0"/>
              </a:defRPr>
            </a:lvl6pPr>
            <a:lvl7pPr marL="2971800" indent="-228600" defTabSz="4700588" fontAlgn="base">
              <a:spcBef>
                <a:spcPct val="0"/>
              </a:spcBef>
              <a:spcAft>
                <a:spcPct val="0"/>
              </a:spcAft>
              <a:defRPr sz="9300">
                <a:solidFill>
                  <a:schemeClr val="tx1"/>
                </a:solidFill>
                <a:latin typeface="Arial" charset="0"/>
              </a:defRPr>
            </a:lvl7pPr>
            <a:lvl8pPr marL="3429000" indent="-228600" defTabSz="4700588" fontAlgn="base">
              <a:spcBef>
                <a:spcPct val="0"/>
              </a:spcBef>
              <a:spcAft>
                <a:spcPct val="0"/>
              </a:spcAft>
              <a:defRPr sz="9300">
                <a:solidFill>
                  <a:schemeClr val="tx1"/>
                </a:solidFill>
                <a:latin typeface="Arial" charset="0"/>
              </a:defRPr>
            </a:lvl8pPr>
            <a:lvl9pPr marL="3886200" indent="-228600" defTabSz="4700588" fontAlgn="base">
              <a:spcBef>
                <a:spcPct val="0"/>
              </a:spcBef>
              <a:spcAft>
                <a:spcPct val="0"/>
              </a:spcAft>
              <a:defRPr sz="9300">
                <a:solidFill>
                  <a:schemeClr val="tx1"/>
                </a:solidFill>
                <a:latin typeface="Arial" charset="0"/>
              </a:defRPr>
            </a:lvl9pPr>
          </a:lstStyle>
          <a:p>
            <a:pPr algn="ctr" defTabSz="5013647" eaLnBrk="1" hangingPunct="1">
              <a:defRPr/>
            </a:pPr>
            <a:r>
              <a:rPr lang="en-US" altLang="en-US" sz="4907" b="1" dirty="0">
                <a:cs typeface="Arial" charset="0"/>
              </a:rPr>
              <a:t>METHODS</a:t>
            </a:r>
          </a:p>
        </p:txBody>
      </p:sp>
      <p:graphicFrame>
        <p:nvGraphicFramePr>
          <p:cNvPr id="30" name="Content Placeholder 4"/>
          <p:cNvGraphicFramePr>
            <a:graphicFrameLocks/>
          </p:cNvGraphicFramePr>
          <p:nvPr>
            <p:extLst>
              <p:ext uri="{D42A27DB-BD31-4B8C-83A1-F6EECF244321}">
                <p14:modId xmlns:p14="http://schemas.microsoft.com/office/powerpoint/2010/main" val="1933708048"/>
              </p:ext>
            </p:extLst>
          </p:nvPr>
        </p:nvGraphicFramePr>
        <p:xfrm>
          <a:off x="11636078" y="8033655"/>
          <a:ext cx="19952811" cy="12471222"/>
        </p:xfrm>
        <a:graphic>
          <a:graphicData uri="http://schemas.openxmlformats.org/drawingml/2006/table">
            <a:tbl>
              <a:tblPr firstRow="1" bandRow="1">
                <a:tableStyleId>{FABFCF23-3B69-468F-B69F-88F6DE6A72F2}</a:tableStyleId>
              </a:tblPr>
              <a:tblGrid>
                <a:gridCol w="1901495">
                  <a:extLst>
                    <a:ext uri="{9D8B030D-6E8A-4147-A177-3AD203B41FA5}">
                      <a16:colId xmlns:a16="http://schemas.microsoft.com/office/drawing/2014/main" val="20000"/>
                    </a:ext>
                  </a:extLst>
                </a:gridCol>
                <a:gridCol w="6610678">
                  <a:extLst>
                    <a:ext uri="{9D8B030D-6E8A-4147-A177-3AD203B41FA5}">
                      <a16:colId xmlns:a16="http://schemas.microsoft.com/office/drawing/2014/main" val="20001"/>
                    </a:ext>
                  </a:extLst>
                </a:gridCol>
                <a:gridCol w="11440638">
                  <a:extLst>
                    <a:ext uri="{9D8B030D-6E8A-4147-A177-3AD203B41FA5}">
                      <a16:colId xmlns:a16="http://schemas.microsoft.com/office/drawing/2014/main" val="20002"/>
                    </a:ext>
                  </a:extLst>
                </a:gridCol>
              </a:tblGrid>
              <a:tr h="1698174">
                <a:tc gridSpan="3">
                  <a:txBody>
                    <a:bodyPr/>
                    <a:lstStyle/>
                    <a:p>
                      <a:pPr marL="0" marR="0" indent="0" algn="l" defTabSz="5012635" rtl="0" eaLnBrk="1" fontAlgn="auto" latinLnBrk="0" hangingPunct="1">
                        <a:lnSpc>
                          <a:spcPct val="100000"/>
                        </a:lnSpc>
                        <a:spcBef>
                          <a:spcPts val="0"/>
                        </a:spcBef>
                        <a:spcAft>
                          <a:spcPts val="500"/>
                        </a:spcAft>
                        <a:buClrTx/>
                        <a:buSzTx/>
                        <a:buFontTx/>
                        <a:buNone/>
                        <a:tabLst/>
                        <a:defRPr/>
                      </a:pPr>
                      <a:r>
                        <a:rPr lang="en-US" sz="4000" b="1" dirty="0">
                          <a:effectLst/>
                          <a:latin typeface="+mn-lt"/>
                          <a:ea typeface="+mn-ea"/>
                          <a:cs typeface="+mn-cs"/>
                        </a:rPr>
                        <a:t>Table 1. </a:t>
                      </a:r>
                      <a:r>
                        <a:rPr lang="en-US" sz="4000" b="1" kern="1200" dirty="0">
                          <a:solidFill>
                            <a:schemeClr val="lt1"/>
                          </a:solidFill>
                          <a:effectLst/>
                          <a:latin typeface="+mn-lt"/>
                          <a:ea typeface="+mn-ea"/>
                          <a:cs typeface="+mn-cs"/>
                        </a:rPr>
                        <a:t>Characteristics of HIV-positive PWID not on ART eligible for LINC-II study (N=145)</a:t>
                      </a:r>
                    </a:p>
                  </a:txBody>
                  <a:tcPr marL="88449" marR="88449" marT="0" marB="0" anchor="ctr">
                    <a:solidFill>
                      <a:schemeClr val="bg1">
                        <a:lumMod val="50000"/>
                      </a:schemeClr>
                    </a:solidFill>
                  </a:tcPr>
                </a:tc>
                <a:tc hMerge="1">
                  <a:txBody>
                    <a:bodyPr/>
                    <a:lstStyle/>
                    <a:p>
                      <a:endParaRPr lang="en-US"/>
                    </a:p>
                  </a:txBody>
                  <a:tcPr/>
                </a:tc>
                <a:tc hMerge="1">
                  <a:txBody>
                    <a:bodyPr/>
                    <a:lstStyle/>
                    <a:p>
                      <a:pPr marL="0" marR="0" indent="0" algn="ctr" defTabSz="685800" rtl="0" eaLnBrk="1" fontAlgn="auto" latinLnBrk="0" hangingPunct="1">
                        <a:lnSpc>
                          <a:spcPct val="100000"/>
                        </a:lnSpc>
                        <a:spcBef>
                          <a:spcPts val="0"/>
                        </a:spcBef>
                        <a:spcAft>
                          <a:spcPts val="500"/>
                        </a:spcAft>
                        <a:buClrTx/>
                        <a:buSzTx/>
                        <a:buFontTx/>
                        <a:buNone/>
                        <a:tabLst/>
                        <a:defRPr/>
                      </a:pPr>
                      <a:endParaRPr lang="en-US" sz="4000" b="1" dirty="0">
                        <a:effectLst/>
                        <a:latin typeface="+mn-lt"/>
                        <a:ea typeface="ＭＳ 明朝"/>
                        <a:cs typeface="Times New Roman"/>
                      </a:endParaRPr>
                    </a:p>
                  </a:txBody>
                  <a:tcPr marL="88449" marR="88449" marT="0" marB="0" anchor="ctr">
                    <a:solidFill>
                      <a:schemeClr val="bg1">
                        <a:lumMod val="50000"/>
                      </a:schemeClr>
                    </a:solidFill>
                  </a:tcPr>
                </a:tc>
                <a:extLst>
                  <a:ext uri="{0D108BD9-81ED-4DB2-BD59-A6C34878D82A}">
                    <a16:rowId xmlns:a16="http://schemas.microsoft.com/office/drawing/2014/main" val="10000"/>
                  </a:ext>
                </a:extLst>
              </a:tr>
              <a:tr h="1167931">
                <a:tc gridSpan="2">
                  <a:txBody>
                    <a:bodyPr/>
                    <a:lstStyle/>
                    <a:p>
                      <a:pPr marL="0" marR="0">
                        <a:spcBef>
                          <a:spcPts val="0"/>
                        </a:spcBef>
                        <a:spcAft>
                          <a:spcPts val="500"/>
                        </a:spcAft>
                      </a:pPr>
                      <a:r>
                        <a:rPr lang="en-US" sz="4000" dirty="0">
                          <a:effectLst/>
                        </a:rPr>
                        <a:t>Female</a:t>
                      </a:r>
                      <a:endParaRPr lang="en-US" sz="4000" b="0" i="0" dirty="0">
                        <a:effectLst/>
                        <a:latin typeface="+mn-lt"/>
                        <a:ea typeface="ＭＳ 明朝"/>
                        <a:cs typeface="Times New Roman"/>
                      </a:endParaRPr>
                    </a:p>
                  </a:txBody>
                  <a:tcPr marL="88449" marR="88449" marT="0" marB="0" anchor="ctr">
                    <a:solidFill>
                      <a:schemeClr val="bg1">
                        <a:lumMod val="85000"/>
                      </a:schemeClr>
                    </a:solidFill>
                  </a:tcPr>
                </a:tc>
                <a:tc hMerge="1">
                  <a:txBody>
                    <a:bodyPr/>
                    <a:lstStyle/>
                    <a:p>
                      <a:endParaRPr lang="en-US"/>
                    </a:p>
                  </a:txBody>
                  <a:tcPr/>
                </a:tc>
                <a:tc>
                  <a:txBody>
                    <a:bodyPr/>
                    <a:lstStyle/>
                    <a:p>
                      <a:pPr marL="0" marR="0" algn="ctr">
                        <a:spcBef>
                          <a:spcPts val="0"/>
                        </a:spcBef>
                        <a:spcAft>
                          <a:spcPts val="500"/>
                        </a:spcAft>
                      </a:pPr>
                      <a:r>
                        <a:rPr lang="en-US" sz="4000" dirty="0">
                          <a:effectLst/>
                          <a:latin typeface="+mn-lt"/>
                          <a:ea typeface="ＭＳ 明朝"/>
                          <a:cs typeface="Times New Roman"/>
                        </a:rPr>
                        <a:t>65/145 (45%)</a:t>
                      </a:r>
                    </a:p>
                  </a:txBody>
                  <a:tcPr marL="88449" marR="88449" marT="0" marB="0" anchor="ctr">
                    <a:solidFill>
                      <a:schemeClr val="bg1">
                        <a:lumMod val="85000"/>
                      </a:schemeClr>
                    </a:solidFill>
                  </a:tcPr>
                </a:tc>
                <a:extLst>
                  <a:ext uri="{0D108BD9-81ED-4DB2-BD59-A6C34878D82A}">
                    <a16:rowId xmlns:a16="http://schemas.microsoft.com/office/drawing/2014/main" val="10001"/>
                  </a:ext>
                </a:extLst>
              </a:tr>
              <a:tr h="1167931">
                <a:tc gridSpan="2">
                  <a:txBody>
                    <a:bodyPr/>
                    <a:lstStyle/>
                    <a:p>
                      <a:pPr marL="0" marR="0">
                        <a:spcBef>
                          <a:spcPts val="0"/>
                        </a:spcBef>
                        <a:spcAft>
                          <a:spcPts val="500"/>
                        </a:spcAft>
                      </a:pPr>
                      <a:r>
                        <a:rPr lang="en-US" sz="4000" u="none" dirty="0">
                          <a:effectLst/>
                        </a:rPr>
                        <a:t>Median age (25</a:t>
                      </a:r>
                      <a:r>
                        <a:rPr lang="en-US" sz="4000" u="none" baseline="30000" dirty="0">
                          <a:effectLst/>
                        </a:rPr>
                        <a:t>th</a:t>
                      </a:r>
                      <a:r>
                        <a:rPr lang="en-US" sz="4000" u="none" dirty="0">
                          <a:effectLst/>
                        </a:rPr>
                        <a:t>, 75</a:t>
                      </a:r>
                      <a:r>
                        <a:rPr lang="en-US" sz="4000" u="none" baseline="30000" dirty="0">
                          <a:effectLst/>
                        </a:rPr>
                        <a:t>th</a:t>
                      </a:r>
                      <a:r>
                        <a:rPr lang="en-US" sz="4000" u="none" baseline="0" dirty="0">
                          <a:effectLst/>
                        </a:rPr>
                        <a:t>)</a:t>
                      </a:r>
                      <a:endParaRPr lang="en-US" sz="4000" b="0" i="0" u="none" dirty="0">
                        <a:effectLst/>
                        <a:latin typeface="Cambria"/>
                        <a:ea typeface="ＭＳ 明朝"/>
                        <a:cs typeface="Times New Roman"/>
                      </a:endParaRPr>
                    </a:p>
                  </a:txBody>
                  <a:tcPr marL="88449" marR="88449" marT="0" marB="0" anchor="ctr"/>
                </a:tc>
                <a:tc hMerge="1">
                  <a:txBody>
                    <a:bodyPr/>
                    <a:lstStyle/>
                    <a:p>
                      <a:endParaRPr lang="en-US"/>
                    </a:p>
                  </a:txBody>
                  <a:tcPr/>
                </a:tc>
                <a:tc>
                  <a:txBody>
                    <a:bodyPr/>
                    <a:lstStyle/>
                    <a:p>
                      <a:pPr marL="0" marR="0" algn="ctr">
                        <a:spcBef>
                          <a:spcPts val="0"/>
                        </a:spcBef>
                        <a:spcAft>
                          <a:spcPts val="500"/>
                        </a:spcAft>
                      </a:pPr>
                      <a:r>
                        <a:rPr lang="en-US" sz="4000" dirty="0">
                          <a:effectLst/>
                          <a:latin typeface="+mn-lt"/>
                          <a:ea typeface="ＭＳ 明朝"/>
                          <a:cs typeface="Times New Roman"/>
                        </a:rPr>
                        <a:t>37 (33, 40)</a:t>
                      </a:r>
                    </a:p>
                  </a:txBody>
                  <a:tcPr marL="88449" marR="88449" marT="0" marB="0" anchor="ctr"/>
                </a:tc>
                <a:extLst>
                  <a:ext uri="{0D108BD9-81ED-4DB2-BD59-A6C34878D82A}">
                    <a16:rowId xmlns:a16="http://schemas.microsoft.com/office/drawing/2014/main" val="10002"/>
                  </a:ext>
                </a:extLst>
              </a:tr>
              <a:tr h="1167931">
                <a:tc gridSpan="2">
                  <a:txBody>
                    <a:bodyPr/>
                    <a:lstStyle/>
                    <a:p>
                      <a:pPr marL="0" marR="0">
                        <a:spcBef>
                          <a:spcPts val="0"/>
                        </a:spcBef>
                        <a:spcAft>
                          <a:spcPts val="500"/>
                        </a:spcAft>
                      </a:pPr>
                      <a:r>
                        <a:rPr lang="en-US" sz="4000" u="none" dirty="0">
                          <a:effectLst/>
                        </a:rPr>
                        <a:t>Median CD4 count (25</a:t>
                      </a:r>
                      <a:r>
                        <a:rPr lang="en-US" sz="4000" u="none" baseline="30000" dirty="0">
                          <a:effectLst/>
                        </a:rPr>
                        <a:t>th</a:t>
                      </a:r>
                      <a:r>
                        <a:rPr lang="en-US" sz="4000" u="none" dirty="0">
                          <a:effectLst/>
                        </a:rPr>
                        <a:t>, 75</a:t>
                      </a:r>
                      <a:r>
                        <a:rPr lang="en-US" sz="4000" u="none" baseline="30000" dirty="0">
                          <a:effectLst/>
                        </a:rPr>
                        <a:t>th</a:t>
                      </a:r>
                      <a:r>
                        <a:rPr lang="en-US" sz="4000" u="none" baseline="0" dirty="0">
                          <a:effectLst/>
                        </a:rPr>
                        <a:t>)</a:t>
                      </a:r>
                      <a:endParaRPr lang="en-US" sz="4000" b="0" i="0" u="none" dirty="0">
                        <a:effectLst/>
                        <a:latin typeface="Cambria"/>
                        <a:ea typeface="ＭＳ 明朝"/>
                        <a:cs typeface="Times New Roman"/>
                      </a:endParaRPr>
                    </a:p>
                  </a:txBody>
                  <a:tcPr marL="88449" marR="88449" marT="0" marB="0" anchor="ctr">
                    <a:solidFill>
                      <a:schemeClr val="bg1">
                        <a:lumMod val="85000"/>
                      </a:schemeClr>
                    </a:solidFill>
                  </a:tcPr>
                </a:tc>
                <a:tc hMerge="1">
                  <a:txBody>
                    <a:bodyPr/>
                    <a:lstStyle/>
                    <a:p>
                      <a:endParaRPr lang="en-US"/>
                    </a:p>
                  </a:txBody>
                  <a:tcPr/>
                </a:tc>
                <a:tc>
                  <a:txBody>
                    <a:bodyPr/>
                    <a:lstStyle/>
                    <a:p>
                      <a:pPr marL="0" marR="0" algn="ctr">
                        <a:spcBef>
                          <a:spcPts val="0"/>
                        </a:spcBef>
                        <a:spcAft>
                          <a:spcPts val="500"/>
                        </a:spcAft>
                      </a:pPr>
                      <a:r>
                        <a:rPr lang="en-US" sz="4000" dirty="0">
                          <a:effectLst/>
                          <a:latin typeface="+mn-lt"/>
                          <a:ea typeface="ＭＳ 明朝"/>
                          <a:cs typeface="Times New Roman"/>
                        </a:rPr>
                        <a:t>298 (204, 580)</a:t>
                      </a:r>
                    </a:p>
                  </a:txBody>
                  <a:tcPr marL="88449" marR="88449" marT="0" marB="0" anchor="ctr">
                    <a:solidFill>
                      <a:schemeClr val="bg1">
                        <a:lumMod val="85000"/>
                      </a:schemeClr>
                    </a:solidFill>
                  </a:tcPr>
                </a:tc>
                <a:extLst>
                  <a:ext uri="{0D108BD9-81ED-4DB2-BD59-A6C34878D82A}">
                    <a16:rowId xmlns:a16="http://schemas.microsoft.com/office/drawing/2014/main" val="10003"/>
                  </a:ext>
                </a:extLst>
              </a:tr>
              <a:tr h="1197311">
                <a:tc>
                  <a:txBody>
                    <a:bodyPr/>
                    <a:lstStyle/>
                    <a:p>
                      <a:pPr marL="0" marR="0">
                        <a:spcBef>
                          <a:spcPts val="0"/>
                        </a:spcBef>
                        <a:spcAft>
                          <a:spcPts val="500"/>
                        </a:spcAft>
                      </a:pPr>
                      <a:endParaRPr lang="en-US" sz="4000" dirty="0">
                        <a:effectLst/>
                        <a:latin typeface="+mn-lt"/>
                        <a:ea typeface="ＭＳ 明朝"/>
                        <a:cs typeface="Times New Roman"/>
                      </a:endParaRPr>
                    </a:p>
                  </a:txBody>
                  <a:tcPr marL="88449" marR="88449" marT="0" marB="0" anchor="ctr"/>
                </a:tc>
                <a:tc>
                  <a:txBody>
                    <a:bodyPr/>
                    <a:lstStyle/>
                    <a:p>
                      <a:pPr marL="0" marR="0">
                        <a:spcBef>
                          <a:spcPts val="0"/>
                        </a:spcBef>
                        <a:spcAft>
                          <a:spcPts val="500"/>
                        </a:spcAft>
                      </a:pPr>
                      <a:r>
                        <a:rPr lang="en-US" sz="4000" dirty="0">
                          <a:effectLst/>
                          <a:latin typeface="+mn-lt"/>
                          <a:ea typeface="ＭＳ 明朝"/>
                          <a:cs typeface="Times New Roman"/>
                        </a:rPr>
                        <a:t>CD4 count &lt;100</a:t>
                      </a:r>
                    </a:p>
                    <a:p>
                      <a:pPr marL="0" marR="0">
                        <a:spcBef>
                          <a:spcPts val="0"/>
                        </a:spcBef>
                        <a:spcAft>
                          <a:spcPts val="500"/>
                        </a:spcAft>
                      </a:pPr>
                      <a:r>
                        <a:rPr lang="en-US" sz="4000" dirty="0">
                          <a:effectLst/>
                          <a:latin typeface="+mn-lt"/>
                          <a:ea typeface="ＭＳ 明朝"/>
                          <a:cs typeface="Times New Roman"/>
                        </a:rPr>
                        <a:t>CD4 count</a:t>
                      </a:r>
                      <a:r>
                        <a:rPr lang="en-US" sz="4000" baseline="0" dirty="0">
                          <a:effectLst/>
                          <a:latin typeface="+mn-lt"/>
                          <a:ea typeface="ＭＳ 明朝"/>
                          <a:cs typeface="Times New Roman"/>
                        </a:rPr>
                        <a:t> &lt;200</a:t>
                      </a:r>
                      <a:endParaRPr lang="en-US" sz="4000" dirty="0">
                        <a:effectLst/>
                        <a:latin typeface="+mn-lt"/>
                        <a:ea typeface="ＭＳ 明朝"/>
                        <a:cs typeface="Times New Roman"/>
                      </a:endParaRPr>
                    </a:p>
                  </a:txBody>
                  <a:tcPr marL="88449" marR="88449" marT="0" marB="0" anchor="ctr"/>
                </a:tc>
                <a:tc>
                  <a:txBody>
                    <a:bodyPr/>
                    <a:lstStyle/>
                    <a:p>
                      <a:pPr marL="0" marR="0" algn="ctr">
                        <a:spcBef>
                          <a:spcPts val="0"/>
                        </a:spcBef>
                        <a:spcAft>
                          <a:spcPts val="500"/>
                        </a:spcAft>
                      </a:pPr>
                      <a:r>
                        <a:rPr lang="en-US" sz="4000" dirty="0">
                          <a:effectLst/>
                          <a:latin typeface="+mn-lt"/>
                          <a:ea typeface="ＭＳ 明朝"/>
                          <a:cs typeface="Times New Roman"/>
                        </a:rPr>
                        <a:t>8/123 (7%)</a:t>
                      </a:r>
                    </a:p>
                    <a:p>
                      <a:pPr marL="0" marR="0" algn="ctr">
                        <a:spcBef>
                          <a:spcPts val="0"/>
                        </a:spcBef>
                        <a:spcAft>
                          <a:spcPts val="500"/>
                        </a:spcAft>
                      </a:pPr>
                      <a:r>
                        <a:rPr lang="en-US" sz="4000" dirty="0">
                          <a:effectLst/>
                          <a:latin typeface="+mn-lt"/>
                          <a:ea typeface="ＭＳ 明朝"/>
                          <a:cs typeface="Times New Roman"/>
                        </a:rPr>
                        <a:t>29/123 (24%)</a:t>
                      </a:r>
                    </a:p>
                  </a:txBody>
                  <a:tcPr marL="88449" marR="88449" marT="0" marB="0" anchor="ctr"/>
                </a:tc>
                <a:extLst>
                  <a:ext uri="{0D108BD9-81ED-4DB2-BD59-A6C34878D82A}">
                    <a16:rowId xmlns:a16="http://schemas.microsoft.com/office/drawing/2014/main" val="10004"/>
                  </a:ext>
                </a:extLst>
              </a:tr>
              <a:tr h="1197311">
                <a:tc gridSpan="2">
                  <a:txBody>
                    <a:bodyPr/>
                    <a:lstStyle/>
                    <a:p>
                      <a:pPr marL="0" marR="0">
                        <a:spcBef>
                          <a:spcPts val="0"/>
                        </a:spcBef>
                        <a:spcAft>
                          <a:spcPts val="500"/>
                        </a:spcAft>
                      </a:pPr>
                      <a:r>
                        <a:rPr lang="en-US" sz="4000" dirty="0">
                          <a:effectLst/>
                          <a:latin typeface="+mn-lt"/>
                          <a:ea typeface="ＭＳ 明朝"/>
                          <a:cs typeface="Times New Roman"/>
                        </a:rPr>
                        <a:t>No prior outpatient</a:t>
                      </a:r>
                      <a:r>
                        <a:rPr lang="en-US" sz="4000" baseline="0" dirty="0">
                          <a:effectLst/>
                          <a:latin typeface="+mn-lt"/>
                          <a:ea typeface="ＭＳ 明朝"/>
                          <a:cs typeface="Times New Roman"/>
                        </a:rPr>
                        <a:t> HIV visit</a:t>
                      </a:r>
                      <a:endParaRPr lang="en-US" sz="4000" dirty="0">
                        <a:effectLst/>
                        <a:latin typeface="+mn-lt"/>
                        <a:ea typeface="ＭＳ 明朝"/>
                        <a:cs typeface="Times New Roman"/>
                      </a:endParaRPr>
                    </a:p>
                  </a:txBody>
                  <a:tcPr marL="88449" marR="88449" marT="0" marB="0" anchor="ctr">
                    <a:solidFill>
                      <a:schemeClr val="bg1">
                        <a:lumMod val="85000"/>
                      </a:schemeClr>
                    </a:solidFill>
                  </a:tcPr>
                </a:tc>
                <a:tc hMerge="1">
                  <a:txBody>
                    <a:bodyPr/>
                    <a:lstStyle/>
                    <a:p>
                      <a:endParaRPr lang="en-US"/>
                    </a:p>
                  </a:txBody>
                  <a:tcPr/>
                </a:tc>
                <a:tc>
                  <a:txBody>
                    <a:bodyPr/>
                    <a:lstStyle/>
                    <a:p>
                      <a:pPr marL="0" marR="0" algn="ctr">
                        <a:spcBef>
                          <a:spcPts val="0"/>
                        </a:spcBef>
                        <a:spcAft>
                          <a:spcPts val="500"/>
                        </a:spcAft>
                      </a:pPr>
                      <a:r>
                        <a:rPr lang="en-US" sz="4000" dirty="0">
                          <a:effectLst/>
                          <a:latin typeface="+mn-lt"/>
                          <a:ea typeface="ＭＳ 明朝"/>
                          <a:cs typeface="Times New Roman"/>
                        </a:rPr>
                        <a:t>39/145 (27%)</a:t>
                      </a:r>
                    </a:p>
                  </a:txBody>
                  <a:tcPr marL="88449" marR="88449" marT="0" marB="0" anchor="ctr">
                    <a:solidFill>
                      <a:schemeClr val="bg1">
                        <a:lumMod val="85000"/>
                      </a:schemeClr>
                    </a:solidFill>
                  </a:tcPr>
                </a:tc>
                <a:extLst>
                  <a:ext uri="{0D108BD9-81ED-4DB2-BD59-A6C34878D82A}">
                    <a16:rowId xmlns:a16="http://schemas.microsoft.com/office/drawing/2014/main" val="10005"/>
                  </a:ext>
                </a:extLst>
              </a:tr>
              <a:tr h="1197311">
                <a:tc gridSpan="2">
                  <a:txBody>
                    <a:bodyPr/>
                    <a:lstStyle/>
                    <a:p>
                      <a:pPr marL="0" marR="0">
                        <a:spcBef>
                          <a:spcPts val="0"/>
                        </a:spcBef>
                        <a:spcAft>
                          <a:spcPts val="500"/>
                        </a:spcAft>
                      </a:pPr>
                      <a:r>
                        <a:rPr lang="en-US" sz="4000" dirty="0">
                          <a:effectLst/>
                          <a:latin typeface="+mn-lt"/>
                          <a:ea typeface="ＭＳ 明朝"/>
                          <a:cs typeface="Times New Roman"/>
                        </a:rPr>
                        <a:t>Registered as an HIV patient</a:t>
                      </a:r>
                    </a:p>
                  </a:txBody>
                  <a:tcPr marL="88449" marR="88449" marT="0" marB="0" anchor="ctr"/>
                </a:tc>
                <a:tc hMerge="1">
                  <a:txBody>
                    <a:bodyPr/>
                    <a:lstStyle/>
                    <a:p>
                      <a:endParaRPr lang="en-US"/>
                    </a:p>
                  </a:txBody>
                  <a:tcPr/>
                </a:tc>
                <a:tc>
                  <a:txBody>
                    <a:bodyPr/>
                    <a:lstStyle/>
                    <a:p>
                      <a:pPr marL="0" marR="0" algn="ctr">
                        <a:spcBef>
                          <a:spcPts val="0"/>
                        </a:spcBef>
                        <a:spcAft>
                          <a:spcPts val="500"/>
                        </a:spcAft>
                      </a:pPr>
                      <a:r>
                        <a:rPr lang="en-US" sz="4000" dirty="0">
                          <a:effectLst/>
                          <a:latin typeface="+mn-lt"/>
                          <a:ea typeface="ＭＳ 明朝"/>
                          <a:cs typeface="Times New Roman"/>
                        </a:rPr>
                        <a:t>142/145 (98%)</a:t>
                      </a:r>
                    </a:p>
                  </a:txBody>
                  <a:tcPr marL="88449" marR="88449" marT="0" marB="0" anchor="ctr"/>
                </a:tc>
                <a:extLst>
                  <a:ext uri="{0D108BD9-81ED-4DB2-BD59-A6C34878D82A}">
                    <a16:rowId xmlns:a16="http://schemas.microsoft.com/office/drawing/2014/main" val="10006"/>
                  </a:ext>
                </a:extLst>
              </a:tr>
              <a:tr h="1197311">
                <a:tc gridSpan="2">
                  <a:txBody>
                    <a:bodyPr/>
                    <a:lstStyle/>
                    <a:p>
                      <a:pPr marL="0" marR="0">
                        <a:spcBef>
                          <a:spcPts val="0"/>
                        </a:spcBef>
                        <a:spcAft>
                          <a:spcPts val="500"/>
                        </a:spcAft>
                      </a:pPr>
                      <a:r>
                        <a:rPr lang="en-US" sz="4000" dirty="0">
                          <a:effectLst/>
                          <a:latin typeface="+mn-lt"/>
                          <a:ea typeface="ＭＳ 明朝"/>
                          <a:cs typeface="Times New Roman"/>
                        </a:rPr>
                        <a:t>Prior (not current) ART use</a:t>
                      </a:r>
                    </a:p>
                  </a:txBody>
                  <a:tcPr marL="88449" marR="88449" marT="0" marB="0" anchor="ctr">
                    <a:solidFill>
                      <a:schemeClr val="bg1">
                        <a:lumMod val="85000"/>
                      </a:schemeClr>
                    </a:solidFill>
                  </a:tcPr>
                </a:tc>
                <a:tc hMerge="1">
                  <a:txBody>
                    <a:bodyPr/>
                    <a:lstStyle/>
                    <a:p>
                      <a:endParaRPr lang="en-US"/>
                    </a:p>
                  </a:txBody>
                  <a:tcPr/>
                </a:tc>
                <a:tc>
                  <a:txBody>
                    <a:bodyPr/>
                    <a:lstStyle/>
                    <a:p>
                      <a:pPr marL="0" marR="0" algn="ctr">
                        <a:spcBef>
                          <a:spcPts val="0"/>
                        </a:spcBef>
                        <a:spcAft>
                          <a:spcPts val="500"/>
                        </a:spcAft>
                      </a:pPr>
                      <a:r>
                        <a:rPr lang="en-US" sz="4000" dirty="0">
                          <a:effectLst/>
                          <a:latin typeface="+mn-lt"/>
                          <a:ea typeface="ＭＳ 明朝"/>
                          <a:cs typeface="Times New Roman"/>
                        </a:rPr>
                        <a:t>45/145 (31%)</a:t>
                      </a:r>
                    </a:p>
                  </a:txBody>
                  <a:tcPr marL="88449" marR="88449" marT="0" marB="0" anchor="ctr">
                    <a:solidFill>
                      <a:schemeClr val="bg1">
                        <a:lumMod val="85000"/>
                      </a:schemeClr>
                    </a:solidFill>
                  </a:tcPr>
                </a:tc>
                <a:extLst>
                  <a:ext uri="{0D108BD9-81ED-4DB2-BD59-A6C34878D82A}">
                    <a16:rowId xmlns:a16="http://schemas.microsoft.com/office/drawing/2014/main" val="10007"/>
                  </a:ext>
                </a:extLst>
              </a:tr>
              <a:tr h="1197311">
                <a:tc>
                  <a:txBody>
                    <a:bodyPr/>
                    <a:lstStyle/>
                    <a:p>
                      <a:pPr marL="0" marR="0">
                        <a:spcBef>
                          <a:spcPts val="0"/>
                        </a:spcBef>
                        <a:spcAft>
                          <a:spcPts val="500"/>
                        </a:spcAft>
                      </a:pPr>
                      <a:endParaRPr lang="en-US" sz="4000" dirty="0">
                        <a:effectLst/>
                        <a:latin typeface="+mn-lt"/>
                        <a:ea typeface="ＭＳ 明朝"/>
                        <a:cs typeface="Times New Roman"/>
                      </a:endParaRPr>
                    </a:p>
                  </a:txBody>
                  <a:tcPr marL="88449" marR="88449" marT="0" marB="0" anchor="ctr"/>
                </a:tc>
                <a:tc>
                  <a:txBody>
                    <a:bodyPr/>
                    <a:lstStyle/>
                    <a:p>
                      <a:r>
                        <a:rPr lang="en-US" sz="4000" dirty="0"/>
                        <a:t>Initiated due to low CD4 count</a:t>
                      </a:r>
                    </a:p>
                  </a:txBody>
                  <a:tcPr marL="88449" marR="88449" marT="0" marB="0" anchor="ctr"/>
                </a:tc>
                <a:tc>
                  <a:txBody>
                    <a:bodyPr/>
                    <a:lstStyle/>
                    <a:p>
                      <a:pPr marL="0" marR="0" algn="ctr">
                        <a:spcBef>
                          <a:spcPts val="0"/>
                        </a:spcBef>
                        <a:spcAft>
                          <a:spcPts val="500"/>
                        </a:spcAft>
                      </a:pPr>
                      <a:r>
                        <a:rPr lang="en-US" sz="4000" dirty="0">
                          <a:effectLst/>
                          <a:latin typeface="+mn-lt"/>
                          <a:ea typeface="ＭＳ 明朝"/>
                          <a:cs typeface="Times New Roman"/>
                        </a:rPr>
                        <a:t>23/45 (51%)</a:t>
                      </a:r>
                    </a:p>
                  </a:txBody>
                  <a:tcPr marL="88449" marR="88449" marT="0" marB="0" anchor="ctr"/>
                </a:tc>
                <a:extLst>
                  <a:ext uri="{0D108BD9-81ED-4DB2-BD59-A6C34878D82A}">
                    <a16:rowId xmlns:a16="http://schemas.microsoft.com/office/drawing/2014/main" val="10008"/>
                  </a:ext>
                </a:extLst>
              </a:tr>
              <a:tr h="1197311">
                <a:tc>
                  <a:txBody>
                    <a:bodyPr/>
                    <a:lstStyle/>
                    <a:p>
                      <a:pPr marL="0" marR="0">
                        <a:spcBef>
                          <a:spcPts val="0"/>
                        </a:spcBef>
                        <a:spcAft>
                          <a:spcPts val="500"/>
                        </a:spcAft>
                      </a:pPr>
                      <a:endParaRPr lang="en-US" sz="4000" dirty="0">
                        <a:effectLst/>
                        <a:latin typeface="+mn-lt"/>
                        <a:ea typeface="ＭＳ 明朝"/>
                        <a:cs typeface="Times New Roman"/>
                      </a:endParaRPr>
                    </a:p>
                  </a:txBody>
                  <a:tcPr marL="88449" marR="88449" marT="0" marB="0" anchor="ctr">
                    <a:solidFill>
                      <a:schemeClr val="bg1">
                        <a:lumMod val="85000"/>
                      </a:schemeClr>
                    </a:solidFill>
                  </a:tcPr>
                </a:tc>
                <a:tc>
                  <a:txBody>
                    <a:bodyPr/>
                    <a:lstStyle/>
                    <a:p>
                      <a:r>
                        <a:rPr lang="en-US" sz="4000" dirty="0"/>
                        <a:t>Initiated</a:t>
                      </a:r>
                      <a:r>
                        <a:rPr lang="en-US" sz="4000" baseline="0" dirty="0"/>
                        <a:t> due to pregnancy</a:t>
                      </a:r>
                      <a:endParaRPr lang="en-US" sz="4000" dirty="0"/>
                    </a:p>
                  </a:txBody>
                  <a:tcPr marL="88449" marR="88449" marT="0" marB="0" anchor="ctr">
                    <a:solidFill>
                      <a:schemeClr val="bg1">
                        <a:lumMod val="85000"/>
                      </a:schemeClr>
                    </a:solidFill>
                  </a:tcPr>
                </a:tc>
                <a:tc>
                  <a:txBody>
                    <a:bodyPr/>
                    <a:lstStyle/>
                    <a:p>
                      <a:pPr marL="0" marR="0" algn="ctr">
                        <a:spcBef>
                          <a:spcPts val="0"/>
                        </a:spcBef>
                        <a:spcAft>
                          <a:spcPts val="500"/>
                        </a:spcAft>
                      </a:pPr>
                      <a:r>
                        <a:rPr lang="en-US" sz="4000" dirty="0">
                          <a:effectLst/>
                          <a:latin typeface="+mn-lt"/>
                          <a:ea typeface="ＭＳ 明朝"/>
                          <a:cs typeface="Times New Roman"/>
                        </a:rPr>
                        <a:t>12/45 (27%)</a:t>
                      </a:r>
                    </a:p>
                  </a:txBody>
                  <a:tcPr marL="88449" marR="88449" marT="0" marB="0" anchor="ctr">
                    <a:solidFill>
                      <a:schemeClr val="bg1">
                        <a:lumMod val="85000"/>
                      </a:schemeClr>
                    </a:solidFill>
                  </a:tcPr>
                </a:tc>
                <a:extLst>
                  <a:ext uri="{0D108BD9-81ED-4DB2-BD59-A6C34878D82A}">
                    <a16:rowId xmlns:a16="http://schemas.microsoft.com/office/drawing/2014/main" val="10009"/>
                  </a:ext>
                </a:extLst>
              </a:tr>
            </a:tbl>
          </a:graphicData>
        </a:graphic>
      </p:graphicFrame>
      <p:sp>
        <p:nvSpPr>
          <p:cNvPr id="31" name="Rectangle 65"/>
          <p:cNvSpPr/>
          <p:nvPr/>
        </p:nvSpPr>
        <p:spPr>
          <a:xfrm>
            <a:off x="32145922" y="9935943"/>
            <a:ext cx="9860918" cy="127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eaLnBrk="0" hangingPunct="0">
              <a:defRPr sz="9300">
                <a:solidFill>
                  <a:schemeClr val="tx1"/>
                </a:solidFill>
                <a:latin typeface="Arial" panose="020B0604020202020204" pitchFamily="34" charset="0"/>
              </a:defRPr>
            </a:lvl1pPr>
            <a:lvl2pPr marL="742950" indent="-285750" eaLnBrk="0" hangingPunct="0">
              <a:defRPr sz="9300">
                <a:solidFill>
                  <a:schemeClr val="tx1"/>
                </a:solidFill>
                <a:latin typeface="Arial" panose="020B0604020202020204" pitchFamily="34" charset="0"/>
              </a:defRPr>
            </a:lvl2pPr>
            <a:lvl3pPr marL="1143000" indent="-228600" eaLnBrk="0" hangingPunct="0">
              <a:defRPr sz="9300">
                <a:solidFill>
                  <a:schemeClr val="tx1"/>
                </a:solidFill>
                <a:latin typeface="Arial" panose="020B0604020202020204" pitchFamily="34" charset="0"/>
              </a:defRPr>
            </a:lvl3pPr>
            <a:lvl4pPr marL="1600200" indent="-228600" eaLnBrk="0" hangingPunct="0">
              <a:defRPr sz="9300">
                <a:solidFill>
                  <a:schemeClr val="tx1"/>
                </a:solidFill>
                <a:latin typeface="Arial" panose="020B0604020202020204" pitchFamily="34" charset="0"/>
              </a:defRPr>
            </a:lvl4pPr>
            <a:lvl5pPr marL="2057400" indent="-228600" eaLnBrk="0" hangingPunct="0">
              <a:defRPr sz="9300">
                <a:solidFill>
                  <a:schemeClr val="tx1"/>
                </a:solidFill>
                <a:latin typeface="Arial" panose="020B0604020202020204" pitchFamily="34" charset="0"/>
              </a:defRPr>
            </a:lvl5pPr>
            <a:lvl6pPr marL="2514600" indent="-228600" defTabSz="4700588" eaLnBrk="0" fontAlgn="base" hangingPunct="0">
              <a:spcBef>
                <a:spcPct val="0"/>
              </a:spcBef>
              <a:spcAft>
                <a:spcPct val="0"/>
              </a:spcAft>
              <a:defRPr sz="9300">
                <a:solidFill>
                  <a:schemeClr val="tx1"/>
                </a:solidFill>
                <a:latin typeface="Arial" panose="020B0604020202020204" pitchFamily="34" charset="0"/>
              </a:defRPr>
            </a:lvl6pPr>
            <a:lvl7pPr marL="2971800" indent="-228600" defTabSz="4700588" eaLnBrk="0" fontAlgn="base" hangingPunct="0">
              <a:spcBef>
                <a:spcPct val="0"/>
              </a:spcBef>
              <a:spcAft>
                <a:spcPct val="0"/>
              </a:spcAft>
              <a:defRPr sz="9300">
                <a:solidFill>
                  <a:schemeClr val="tx1"/>
                </a:solidFill>
                <a:latin typeface="Arial" panose="020B0604020202020204" pitchFamily="34" charset="0"/>
              </a:defRPr>
            </a:lvl7pPr>
            <a:lvl8pPr marL="3429000" indent="-228600" defTabSz="4700588" eaLnBrk="0" fontAlgn="base" hangingPunct="0">
              <a:spcBef>
                <a:spcPct val="0"/>
              </a:spcBef>
              <a:spcAft>
                <a:spcPct val="0"/>
              </a:spcAft>
              <a:defRPr sz="9300">
                <a:solidFill>
                  <a:schemeClr val="tx1"/>
                </a:solidFill>
                <a:latin typeface="Arial" panose="020B0604020202020204" pitchFamily="34" charset="0"/>
              </a:defRPr>
            </a:lvl8pPr>
            <a:lvl9pPr marL="3886200" indent="-228600" defTabSz="4700588" eaLnBrk="0" fontAlgn="base" hangingPunct="0">
              <a:spcBef>
                <a:spcPct val="0"/>
              </a:spcBef>
              <a:spcAft>
                <a:spcPct val="0"/>
              </a:spcAft>
              <a:defRPr sz="9300">
                <a:solidFill>
                  <a:schemeClr val="tx1"/>
                </a:solidFill>
                <a:latin typeface="Arial" panose="020B0604020202020204" pitchFamily="34" charset="0"/>
              </a:defRPr>
            </a:lvl9pPr>
          </a:lstStyle>
          <a:p>
            <a:pPr algn="ctr" defTabSz="5013647" eaLnBrk="1" hangingPunct="1">
              <a:defRPr/>
            </a:pPr>
            <a:r>
              <a:rPr lang="en-US" altLang="en-US" sz="4907" b="1" dirty="0">
                <a:solidFill>
                  <a:srgbClr val="E7213F"/>
                </a:solidFill>
                <a:cs typeface="Arial" panose="020B0604020202020204" pitchFamily="34" charset="0"/>
              </a:rPr>
              <a:t>Limitations</a:t>
            </a:r>
          </a:p>
        </p:txBody>
      </p:sp>
      <p:sp>
        <p:nvSpPr>
          <p:cNvPr id="32" name="Rectangle 65"/>
          <p:cNvSpPr/>
          <p:nvPr/>
        </p:nvSpPr>
        <p:spPr>
          <a:xfrm>
            <a:off x="32154589" y="17809768"/>
            <a:ext cx="9860918" cy="127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eaLnBrk="0" hangingPunct="0">
              <a:defRPr sz="9300">
                <a:solidFill>
                  <a:schemeClr val="tx1"/>
                </a:solidFill>
                <a:latin typeface="Arial" panose="020B0604020202020204" pitchFamily="34" charset="0"/>
              </a:defRPr>
            </a:lvl1pPr>
            <a:lvl2pPr marL="742950" indent="-285750" eaLnBrk="0" hangingPunct="0">
              <a:defRPr sz="9300">
                <a:solidFill>
                  <a:schemeClr val="tx1"/>
                </a:solidFill>
                <a:latin typeface="Arial" panose="020B0604020202020204" pitchFamily="34" charset="0"/>
              </a:defRPr>
            </a:lvl2pPr>
            <a:lvl3pPr marL="1143000" indent="-228600" eaLnBrk="0" hangingPunct="0">
              <a:defRPr sz="9300">
                <a:solidFill>
                  <a:schemeClr val="tx1"/>
                </a:solidFill>
                <a:latin typeface="Arial" panose="020B0604020202020204" pitchFamily="34" charset="0"/>
              </a:defRPr>
            </a:lvl3pPr>
            <a:lvl4pPr marL="1600200" indent="-228600" eaLnBrk="0" hangingPunct="0">
              <a:defRPr sz="9300">
                <a:solidFill>
                  <a:schemeClr val="tx1"/>
                </a:solidFill>
                <a:latin typeface="Arial" panose="020B0604020202020204" pitchFamily="34" charset="0"/>
              </a:defRPr>
            </a:lvl4pPr>
            <a:lvl5pPr marL="2057400" indent="-228600" eaLnBrk="0" hangingPunct="0">
              <a:defRPr sz="9300">
                <a:solidFill>
                  <a:schemeClr val="tx1"/>
                </a:solidFill>
                <a:latin typeface="Arial" panose="020B0604020202020204" pitchFamily="34" charset="0"/>
              </a:defRPr>
            </a:lvl5pPr>
            <a:lvl6pPr marL="2514600" indent="-228600" defTabSz="4700588" eaLnBrk="0" fontAlgn="base" hangingPunct="0">
              <a:spcBef>
                <a:spcPct val="0"/>
              </a:spcBef>
              <a:spcAft>
                <a:spcPct val="0"/>
              </a:spcAft>
              <a:defRPr sz="9300">
                <a:solidFill>
                  <a:schemeClr val="tx1"/>
                </a:solidFill>
                <a:latin typeface="Arial" panose="020B0604020202020204" pitchFamily="34" charset="0"/>
              </a:defRPr>
            </a:lvl6pPr>
            <a:lvl7pPr marL="2971800" indent="-228600" defTabSz="4700588" eaLnBrk="0" fontAlgn="base" hangingPunct="0">
              <a:spcBef>
                <a:spcPct val="0"/>
              </a:spcBef>
              <a:spcAft>
                <a:spcPct val="0"/>
              </a:spcAft>
              <a:defRPr sz="9300">
                <a:solidFill>
                  <a:schemeClr val="tx1"/>
                </a:solidFill>
                <a:latin typeface="Arial" panose="020B0604020202020204" pitchFamily="34" charset="0"/>
              </a:defRPr>
            </a:lvl7pPr>
            <a:lvl8pPr marL="3429000" indent="-228600" defTabSz="4700588" eaLnBrk="0" fontAlgn="base" hangingPunct="0">
              <a:spcBef>
                <a:spcPct val="0"/>
              </a:spcBef>
              <a:spcAft>
                <a:spcPct val="0"/>
              </a:spcAft>
              <a:defRPr sz="9300">
                <a:solidFill>
                  <a:schemeClr val="tx1"/>
                </a:solidFill>
                <a:latin typeface="Arial" panose="020B0604020202020204" pitchFamily="34" charset="0"/>
              </a:defRPr>
            </a:lvl8pPr>
            <a:lvl9pPr marL="3886200" indent="-228600" defTabSz="4700588" eaLnBrk="0" fontAlgn="base" hangingPunct="0">
              <a:spcBef>
                <a:spcPct val="0"/>
              </a:spcBef>
              <a:spcAft>
                <a:spcPct val="0"/>
              </a:spcAft>
              <a:defRPr sz="9300">
                <a:solidFill>
                  <a:schemeClr val="tx1"/>
                </a:solidFill>
                <a:latin typeface="Arial" panose="020B0604020202020204" pitchFamily="34" charset="0"/>
              </a:defRPr>
            </a:lvl9pPr>
          </a:lstStyle>
          <a:p>
            <a:pPr algn="ctr" defTabSz="5013647" eaLnBrk="1" hangingPunct="1">
              <a:defRPr/>
            </a:pPr>
            <a:r>
              <a:rPr lang="en-US" altLang="en-US" sz="4907" b="1" dirty="0">
                <a:solidFill>
                  <a:srgbClr val="E7213F"/>
                </a:solidFill>
                <a:cs typeface="Arial" panose="020B0604020202020204" pitchFamily="34" charset="0"/>
              </a:rPr>
              <a:t>Acknowledgements</a:t>
            </a:r>
          </a:p>
        </p:txBody>
      </p:sp>
      <p:sp>
        <p:nvSpPr>
          <p:cNvPr id="33" name="Rectangle 32"/>
          <p:cNvSpPr/>
          <p:nvPr/>
        </p:nvSpPr>
        <p:spPr>
          <a:xfrm>
            <a:off x="873878" y="9706613"/>
            <a:ext cx="9860918" cy="127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a:defRPr sz="9300">
                <a:solidFill>
                  <a:schemeClr val="tx1"/>
                </a:solidFill>
                <a:latin typeface="Arial" charset="0"/>
              </a:defRPr>
            </a:lvl1pPr>
            <a:lvl2pPr marL="742950" indent="-285750">
              <a:defRPr sz="9300">
                <a:solidFill>
                  <a:schemeClr val="tx1"/>
                </a:solidFill>
                <a:latin typeface="Arial" charset="0"/>
              </a:defRPr>
            </a:lvl2pPr>
            <a:lvl3pPr marL="1143000" indent="-228600">
              <a:defRPr sz="9300">
                <a:solidFill>
                  <a:schemeClr val="tx1"/>
                </a:solidFill>
                <a:latin typeface="Arial" charset="0"/>
              </a:defRPr>
            </a:lvl3pPr>
            <a:lvl4pPr marL="1600200" indent="-228600">
              <a:defRPr sz="9300">
                <a:solidFill>
                  <a:schemeClr val="tx1"/>
                </a:solidFill>
                <a:latin typeface="Arial" charset="0"/>
              </a:defRPr>
            </a:lvl4pPr>
            <a:lvl5pPr marL="2057400" indent="-228600">
              <a:defRPr sz="9300">
                <a:solidFill>
                  <a:schemeClr val="tx1"/>
                </a:solidFill>
                <a:latin typeface="Arial" charset="0"/>
              </a:defRPr>
            </a:lvl5pPr>
            <a:lvl6pPr marL="2514600" indent="-228600" defTabSz="4700588" fontAlgn="base">
              <a:spcBef>
                <a:spcPct val="0"/>
              </a:spcBef>
              <a:spcAft>
                <a:spcPct val="0"/>
              </a:spcAft>
              <a:defRPr sz="9300">
                <a:solidFill>
                  <a:schemeClr val="tx1"/>
                </a:solidFill>
                <a:latin typeface="Arial" charset="0"/>
              </a:defRPr>
            </a:lvl6pPr>
            <a:lvl7pPr marL="2971800" indent="-228600" defTabSz="4700588" fontAlgn="base">
              <a:spcBef>
                <a:spcPct val="0"/>
              </a:spcBef>
              <a:spcAft>
                <a:spcPct val="0"/>
              </a:spcAft>
              <a:defRPr sz="9300">
                <a:solidFill>
                  <a:schemeClr val="tx1"/>
                </a:solidFill>
                <a:latin typeface="Arial" charset="0"/>
              </a:defRPr>
            </a:lvl7pPr>
            <a:lvl8pPr marL="3429000" indent="-228600" defTabSz="4700588" fontAlgn="base">
              <a:spcBef>
                <a:spcPct val="0"/>
              </a:spcBef>
              <a:spcAft>
                <a:spcPct val="0"/>
              </a:spcAft>
              <a:defRPr sz="9300">
                <a:solidFill>
                  <a:schemeClr val="tx1"/>
                </a:solidFill>
                <a:latin typeface="Arial" charset="0"/>
              </a:defRPr>
            </a:lvl8pPr>
            <a:lvl9pPr marL="3886200" indent="-228600" defTabSz="4700588" fontAlgn="base">
              <a:spcBef>
                <a:spcPct val="0"/>
              </a:spcBef>
              <a:spcAft>
                <a:spcPct val="0"/>
              </a:spcAft>
              <a:defRPr sz="9300">
                <a:solidFill>
                  <a:schemeClr val="tx1"/>
                </a:solidFill>
                <a:latin typeface="Arial" charset="0"/>
              </a:defRPr>
            </a:lvl9pPr>
          </a:lstStyle>
          <a:p>
            <a:pPr algn="ctr" defTabSz="5013647" eaLnBrk="1" hangingPunct="1">
              <a:defRPr/>
            </a:pPr>
            <a:r>
              <a:rPr lang="en-US" altLang="en-US" sz="4907" b="1" dirty="0">
                <a:solidFill>
                  <a:srgbClr val="E72240"/>
                </a:solidFill>
                <a:cs typeface="Arial" charset="0"/>
              </a:rPr>
              <a:t>Aims</a:t>
            </a:r>
          </a:p>
        </p:txBody>
      </p:sp>
      <p:graphicFrame>
        <p:nvGraphicFramePr>
          <p:cNvPr id="34" name="Content Placeholder 4"/>
          <p:cNvGraphicFramePr>
            <a:graphicFrameLocks/>
          </p:cNvGraphicFramePr>
          <p:nvPr>
            <p:extLst>
              <p:ext uri="{D42A27DB-BD31-4B8C-83A1-F6EECF244321}">
                <p14:modId xmlns:p14="http://schemas.microsoft.com/office/powerpoint/2010/main" val="2035019707"/>
              </p:ext>
            </p:extLst>
          </p:nvPr>
        </p:nvGraphicFramePr>
        <p:xfrm>
          <a:off x="11649304" y="21129357"/>
          <a:ext cx="19961352" cy="6215743"/>
        </p:xfrm>
        <a:graphic>
          <a:graphicData uri="http://schemas.openxmlformats.org/drawingml/2006/table">
            <a:tbl>
              <a:tblPr firstRow="1" bandRow="1">
                <a:tableStyleId>{FABFCF23-3B69-468F-B69F-88F6DE6A72F2}</a:tableStyleId>
              </a:tblPr>
              <a:tblGrid>
                <a:gridCol w="8546144">
                  <a:extLst>
                    <a:ext uri="{9D8B030D-6E8A-4147-A177-3AD203B41FA5}">
                      <a16:colId xmlns:a16="http://schemas.microsoft.com/office/drawing/2014/main" val="20000"/>
                    </a:ext>
                  </a:extLst>
                </a:gridCol>
                <a:gridCol w="11415208">
                  <a:extLst>
                    <a:ext uri="{9D8B030D-6E8A-4147-A177-3AD203B41FA5}">
                      <a16:colId xmlns:a16="http://schemas.microsoft.com/office/drawing/2014/main" val="20001"/>
                    </a:ext>
                  </a:extLst>
                </a:gridCol>
              </a:tblGrid>
              <a:tr h="2071915">
                <a:tc gridSpan="2">
                  <a:txBody>
                    <a:bodyPr/>
                    <a:lstStyle/>
                    <a:p>
                      <a:pPr marL="0" marR="0" algn="l">
                        <a:spcBef>
                          <a:spcPts val="0"/>
                        </a:spcBef>
                        <a:spcAft>
                          <a:spcPts val="500"/>
                        </a:spcAft>
                      </a:pPr>
                      <a:r>
                        <a:rPr lang="en-US" sz="4000" dirty="0">
                          <a:effectLst/>
                        </a:rPr>
                        <a:t>Table 2. Reason for discontinuing</a:t>
                      </a:r>
                      <a:r>
                        <a:rPr lang="en-US" sz="4000" baseline="0" dirty="0">
                          <a:effectLst/>
                        </a:rPr>
                        <a:t> ART among participants with prior ART use (n=45)</a:t>
                      </a:r>
                      <a:endParaRPr lang="en-US" sz="4000" b="1" dirty="0">
                        <a:effectLst/>
                        <a:latin typeface="Cambria"/>
                        <a:ea typeface="ＭＳ 明朝"/>
                        <a:cs typeface="Times New Roman"/>
                      </a:endParaRPr>
                    </a:p>
                  </a:txBody>
                  <a:tcPr marL="88449" marR="88449" marT="0" marB="0" anchor="ctr">
                    <a:solidFill>
                      <a:schemeClr val="bg1">
                        <a:lumMod val="50000"/>
                      </a:schemeClr>
                    </a:solidFill>
                  </a:tcPr>
                </a:tc>
                <a:tc hMerge="1">
                  <a:txBody>
                    <a:bodyPr/>
                    <a:lstStyle/>
                    <a:p>
                      <a:pPr marL="0" marR="0" indent="0" algn="ctr" defTabSz="685800" rtl="0" eaLnBrk="1" fontAlgn="auto" latinLnBrk="0" hangingPunct="1">
                        <a:lnSpc>
                          <a:spcPct val="100000"/>
                        </a:lnSpc>
                        <a:spcBef>
                          <a:spcPts val="0"/>
                        </a:spcBef>
                        <a:spcAft>
                          <a:spcPts val="500"/>
                        </a:spcAft>
                        <a:buClrTx/>
                        <a:buSzTx/>
                        <a:buFontTx/>
                        <a:buNone/>
                        <a:tabLst/>
                        <a:defRPr/>
                      </a:pPr>
                      <a:endParaRPr lang="en-US" sz="4000" b="1" dirty="0">
                        <a:effectLst/>
                        <a:latin typeface="+mn-lt"/>
                        <a:ea typeface="ＭＳ 明朝"/>
                        <a:cs typeface="Times New Roman"/>
                      </a:endParaRPr>
                    </a:p>
                  </a:txBody>
                  <a:tcPr marL="88449" marR="88449" marT="0" marB="0" anchor="ctr">
                    <a:solidFill>
                      <a:schemeClr val="bg1">
                        <a:lumMod val="50000"/>
                      </a:schemeClr>
                    </a:solidFill>
                  </a:tcPr>
                </a:tc>
                <a:extLst>
                  <a:ext uri="{0D108BD9-81ED-4DB2-BD59-A6C34878D82A}">
                    <a16:rowId xmlns:a16="http://schemas.microsoft.com/office/drawing/2014/main" val="10000"/>
                  </a:ext>
                </a:extLst>
              </a:tr>
              <a:tr h="1035957">
                <a:tc>
                  <a:txBody>
                    <a:bodyPr/>
                    <a:lstStyle/>
                    <a:p>
                      <a:pPr marL="0" marR="0">
                        <a:spcBef>
                          <a:spcPts val="0"/>
                        </a:spcBef>
                        <a:spcAft>
                          <a:spcPts val="500"/>
                        </a:spcAft>
                      </a:pPr>
                      <a:r>
                        <a:rPr lang="en-US" sz="4000" dirty="0">
                          <a:effectLst/>
                          <a:latin typeface="Calibri" charset="0"/>
                          <a:ea typeface="Calibri" charset="0"/>
                          <a:cs typeface="Calibri" charset="0"/>
                        </a:rPr>
                        <a:t>Ran out of pills</a:t>
                      </a:r>
                      <a:endParaRPr lang="en-US" sz="4000" b="0" i="0" dirty="0">
                        <a:effectLst/>
                        <a:latin typeface="Calibri" charset="0"/>
                        <a:ea typeface="Calibri" charset="0"/>
                        <a:cs typeface="Calibri" charset="0"/>
                      </a:endParaRPr>
                    </a:p>
                  </a:txBody>
                  <a:tcPr marL="88449" marR="88449" marT="0" marB="0" anchor="ctr">
                    <a:solidFill>
                      <a:schemeClr val="bg1">
                        <a:lumMod val="85000"/>
                      </a:schemeClr>
                    </a:solidFill>
                  </a:tcPr>
                </a:tc>
                <a:tc>
                  <a:txBody>
                    <a:bodyPr/>
                    <a:lstStyle/>
                    <a:p>
                      <a:pPr marL="0" marR="0" algn="ctr">
                        <a:spcBef>
                          <a:spcPts val="0"/>
                        </a:spcBef>
                        <a:spcAft>
                          <a:spcPts val="500"/>
                        </a:spcAft>
                      </a:pPr>
                      <a:r>
                        <a:rPr lang="en-US" sz="4000" dirty="0">
                          <a:effectLst/>
                        </a:rPr>
                        <a:t>11/45 (24%)</a:t>
                      </a:r>
                      <a:endParaRPr lang="en-US" sz="4000" dirty="0">
                        <a:effectLst/>
                        <a:latin typeface="Cambria"/>
                        <a:ea typeface="ＭＳ 明朝"/>
                        <a:cs typeface="Times New Roman"/>
                      </a:endParaRPr>
                    </a:p>
                  </a:txBody>
                  <a:tcPr marL="88449" marR="88449" marT="0" marB="0" anchor="ctr">
                    <a:solidFill>
                      <a:schemeClr val="bg1">
                        <a:lumMod val="85000"/>
                      </a:schemeClr>
                    </a:solidFill>
                  </a:tcPr>
                </a:tc>
                <a:extLst>
                  <a:ext uri="{0D108BD9-81ED-4DB2-BD59-A6C34878D82A}">
                    <a16:rowId xmlns:a16="http://schemas.microsoft.com/office/drawing/2014/main" val="10001"/>
                  </a:ext>
                </a:extLst>
              </a:tr>
              <a:tr h="1035957">
                <a:tc>
                  <a:txBody>
                    <a:bodyPr/>
                    <a:lstStyle/>
                    <a:p>
                      <a:pPr marL="0" marR="0">
                        <a:spcBef>
                          <a:spcPts val="0"/>
                        </a:spcBef>
                        <a:spcAft>
                          <a:spcPts val="500"/>
                        </a:spcAft>
                      </a:pPr>
                      <a:r>
                        <a:rPr lang="en-US" sz="4000" b="0" i="0" u="none" dirty="0">
                          <a:effectLst/>
                          <a:latin typeface="Calibri" charset="0"/>
                          <a:ea typeface="Calibri" charset="0"/>
                          <a:cs typeface="Calibri" charset="0"/>
                        </a:rPr>
                        <a:t>Substance use getting in the way</a:t>
                      </a:r>
                    </a:p>
                  </a:txBody>
                  <a:tcPr marL="88449" marR="88449" marT="0" marB="0" anchor="ctr"/>
                </a:tc>
                <a:tc>
                  <a:txBody>
                    <a:bodyPr/>
                    <a:lstStyle/>
                    <a:p>
                      <a:pPr marL="0" marR="0" algn="ctr">
                        <a:spcBef>
                          <a:spcPts val="0"/>
                        </a:spcBef>
                        <a:spcAft>
                          <a:spcPts val="500"/>
                        </a:spcAft>
                      </a:pPr>
                      <a:r>
                        <a:rPr lang="en-US" sz="4000" dirty="0">
                          <a:effectLst/>
                          <a:latin typeface="Calibri" charset="0"/>
                          <a:ea typeface="Calibri" charset="0"/>
                          <a:cs typeface="Calibri" charset="0"/>
                        </a:rPr>
                        <a:t>11/45 (24%)</a:t>
                      </a:r>
                    </a:p>
                  </a:txBody>
                  <a:tcPr marL="88449" marR="88449" marT="0" marB="0" anchor="ctr"/>
                </a:tc>
                <a:extLst>
                  <a:ext uri="{0D108BD9-81ED-4DB2-BD59-A6C34878D82A}">
                    <a16:rowId xmlns:a16="http://schemas.microsoft.com/office/drawing/2014/main" val="10002"/>
                  </a:ext>
                </a:extLst>
              </a:tr>
              <a:tr h="1035957">
                <a:tc>
                  <a:txBody>
                    <a:bodyPr/>
                    <a:lstStyle/>
                    <a:p>
                      <a:pPr marL="0" marR="0">
                        <a:spcBef>
                          <a:spcPts val="0"/>
                        </a:spcBef>
                        <a:spcAft>
                          <a:spcPts val="500"/>
                        </a:spcAft>
                      </a:pPr>
                      <a:r>
                        <a:rPr lang="en-US" sz="4000" b="0" i="0" u="none" dirty="0">
                          <a:effectLst/>
                          <a:latin typeface="Calibri" charset="0"/>
                          <a:ea typeface="Calibri" charset="0"/>
                          <a:cs typeface="Calibri" charset="0"/>
                        </a:rPr>
                        <a:t>Side effects</a:t>
                      </a:r>
                    </a:p>
                  </a:txBody>
                  <a:tcPr marL="88449" marR="88449" marT="0" marB="0" anchor="ctr">
                    <a:solidFill>
                      <a:schemeClr val="bg1">
                        <a:lumMod val="85000"/>
                      </a:schemeClr>
                    </a:solidFill>
                  </a:tcPr>
                </a:tc>
                <a:tc>
                  <a:txBody>
                    <a:bodyPr/>
                    <a:lstStyle/>
                    <a:p>
                      <a:pPr marL="0" marR="0" algn="ctr">
                        <a:spcBef>
                          <a:spcPts val="0"/>
                        </a:spcBef>
                        <a:spcAft>
                          <a:spcPts val="500"/>
                        </a:spcAft>
                      </a:pPr>
                      <a:r>
                        <a:rPr lang="en-US" sz="4000" dirty="0">
                          <a:effectLst/>
                          <a:latin typeface="Calibri" charset="0"/>
                          <a:ea typeface="Calibri" charset="0"/>
                          <a:cs typeface="Calibri" charset="0"/>
                        </a:rPr>
                        <a:t>10/45 (22%)</a:t>
                      </a:r>
                    </a:p>
                  </a:txBody>
                  <a:tcPr marL="88449" marR="88449" marT="0" marB="0" anchor="ctr">
                    <a:solidFill>
                      <a:schemeClr val="bg1">
                        <a:lumMod val="85000"/>
                      </a:schemeClr>
                    </a:solidFill>
                  </a:tcPr>
                </a:tc>
                <a:extLst>
                  <a:ext uri="{0D108BD9-81ED-4DB2-BD59-A6C34878D82A}">
                    <a16:rowId xmlns:a16="http://schemas.microsoft.com/office/drawing/2014/main" val="10003"/>
                  </a:ext>
                </a:extLst>
              </a:tr>
              <a:tr h="1035957">
                <a:tc>
                  <a:txBody>
                    <a:bodyPr/>
                    <a:lstStyle/>
                    <a:p>
                      <a:pPr marL="0" marR="0">
                        <a:spcBef>
                          <a:spcPts val="0"/>
                        </a:spcBef>
                        <a:spcAft>
                          <a:spcPts val="500"/>
                        </a:spcAft>
                      </a:pPr>
                      <a:r>
                        <a:rPr lang="en-US" sz="4000" b="0" i="0" u="none" dirty="0">
                          <a:effectLst/>
                          <a:latin typeface="Calibri" charset="0"/>
                          <a:ea typeface="Calibri" charset="0"/>
                          <a:cs typeface="Calibri" charset="0"/>
                        </a:rPr>
                        <a:t>Felt fine without ART</a:t>
                      </a:r>
                    </a:p>
                  </a:txBody>
                  <a:tcPr marL="88449" marR="88449" marT="0" marB="0" anchor="ctr"/>
                </a:tc>
                <a:tc>
                  <a:txBody>
                    <a:bodyPr/>
                    <a:lstStyle/>
                    <a:p>
                      <a:pPr marL="0" marR="0" algn="ctr">
                        <a:spcBef>
                          <a:spcPts val="0"/>
                        </a:spcBef>
                        <a:spcAft>
                          <a:spcPts val="500"/>
                        </a:spcAft>
                      </a:pPr>
                      <a:r>
                        <a:rPr lang="en-US" sz="4000" dirty="0">
                          <a:effectLst/>
                          <a:latin typeface="Calibri" charset="0"/>
                          <a:ea typeface="Calibri" charset="0"/>
                          <a:cs typeface="Calibri" charset="0"/>
                        </a:rPr>
                        <a:t>8/45 (15%)</a:t>
                      </a:r>
                    </a:p>
                  </a:txBody>
                  <a:tcPr marL="88449" marR="88449" marT="0" marB="0" anchor="ctr"/>
                </a:tc>
                <a:extLst>
                  <a:ext uri="{0D108BD9-81ED-4DB2-BD59-A6C34878D82A}">
                    <a16:rowId xmlns:a16="http://schemas.microsoft.com/office/drawing/2014/main" val="10004"/>
                  </a:ext>
                </a:extLst>
              </a:tr>
            </a:tbl>
          </a:graphicData>
        </a:graphic>
      </p:graphicFrame>
      <p:sp>
        <p:nvSpPr>
          <p:cNvPr id="41" name="Rectangle 40"/>
          <p:cNvSpPr/>
          <p:nvPr/>
        </p:nvSpPr>
        <p:spPr>
          <a:xfrm>
            <a:off x="32145922" y="25931225"/>
            <a:ext cx="10276983" cy="210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24030" y="334658"/>
            <a:ext cx="2288469" cy="2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p:cNvGrpSpPr/>
          <p:nvPr/>
        </p:nvGrpSpPr>
        <p:grpSpPr>
          <a:xfrm>
            <a:off x="32202051" y="23614433"/>
            <a:ext cx="9384281" cy="1503723"/>
            <a:chOff x="32332679" y="26420042"/>
            <a:chExt cx="9384281" cy="1503723"/>
          </a:xfrm>
        </p:grpSpPr>
        <p:pic>
          <p:nvPicPr>
            <p:cNvPr id="35" name="Picture 1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0244938" y="26420042"/>
              <a:ext cx="1472022" cy="15037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4" descr="BMC_logow_ta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332679" y="26512710"/>
              <a:ext cx="2470725" cy="1286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9"/>
            <a:stretch>
              <a:fillRect/>
            </a:stretch>
          </p:blipFill>
          <p:spPr>
            <a:xfrm>
              <a:off x="35214560" y="26576964"/>
              <a:ext cx="2700718" cy="1193906"/>
            </a:xfrm>
            <a:prstGeom prst="rect">
              <a:avLst/>
            </a:prstGeom>
            <a:ln>
              <a:noFill/>
            </a:ln>
          </p:spPr>
        </p:pic>
        <p:pic>
          <p:nvPicPr>
            <p:cNvPr id="44" name="Picture 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42259" y="26576964"/>
              <a:ext cx="1304760" cy="122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31945802" y="26037685"/>
            <a:ext cx="10166697" cy="1938992"/>
          </a:xfrm>
          <a:prstGeom prst="rect">
            <a:avLst/>
          </a:prstGeom>
          <a:noFill/>
        </p:spPr>
        <p:txBody>
          <a:bodyPr wrap="square" rtlCol="0">
            <a:spAutoFit/>
          </a:bodyPr>
          <a:lstStyle/>
          <a:p>
            <a:r>
              <a:rPr lang="en-US" sz="3000" dirty="0"/>
              <a:t>This content is solely the responsibility of the authors and does not necessarily represent the official views of the National Institute on Drug Abuse. The authors have no conflicts of interest to declare. </a:t>
            </a:r>
          </a:p>
        </p:txBody>
      </p:sp>
      <p:sp>
        <p:nvSpPr>
          <p:cNvPr id="38" name="Rectangle 37"/>
          <p:cNvSpPr/>
          <p:nvPr/>
        </p:nvSpPr>
        <p:spPr>
          <a:xfrm>
            <a:off x="11817651" y="4343958"/>
            <a:ext cx="19793005" cy="33486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t"/>
          <a:lstStyle/>
          <a:p>
            <a:pPr defTabSz="5015037" eaLnBrk="1" fontAlgn="auto" hangingPunct="1">
              <a:spcBef>
                <a:spcPts val="0"/>
              </a:spcBef>
              <a:spcAft>
                <a:spcPts val="0"/>
              </a:spcAft>
              <a:defRPr/>
            </a:pPr>
            <a:endParaRPr lang="en-US" sz="3600" dirty="0">
              <a:solidFill>
                <a:srgbClr val="000000"/>
              </a:solidFill>
            </a:endParaRPr>
          </a:p>
          <a:p>
            <a:pPr marL="230188" defTabSz="5015037" eaLnBrk="1" fontAlgn="auto" hangingPunct="1">
              <a:spcBef>
                <a:spcPts val="0"/>
              </a:spcBef>
              <a:spcAft>
                <a:spcPts val="0"/>
              </a:spcAft>
              <a:defRPr/>
            </a:pPr>
            <a:r>
              <a:rPr lang="en-US" sz="3600" dirty="0">
                <a:solidFill>
                  <a:srgbClr val="000000"/>
                </a:solidFill>
              </a:rPr>
              <a:t>Between September 2018 and December 2019, 563 HIV+ persons with OUD admitted to the City Addiction Hospital in St. Petersburg Russia were screened. </a:t>
            </a:r>
          </a:p>
          <a:p>
            <a:pPr marL="801688" indent="-571500" defTabSz="5015037" eaLnBrk="1" fontAlgn="auto" hangingPunct="1">
              <a:spcBef>
                <a:spcPts val="0"/>
              </a:spcBef>
              <a:spcAft>
                <a:spcPts val="0"/>
              </a:spcAft>
              <a:buFont typeface="Arial" charset="0"/>
              <a:buChar char="•"/>
              <a:defRPr/>
            </a:pPr>
            <a:r>
              <a:rPr lang="en-US" sz="3600" dirty="0">
                <a:solidFill>
                  <a:srgbClr val="000000"/>
                </a:solidFill>
              </a:rPr>
              <a:t>309/563 (</a:t>
            </a:r>
            <a:r>
              <a:rPr lang="en-US" sz="3600">
                <a:solidFill>
                  <a:srgbClr val="000000"/>
                </a:solidFill>
              </a:rPr>
              <a:t>55%; 95% CI 51%-59%) </a:t>
            </a:r>
            <a:r>
              <a:rPr lang="en-US" sz="3600" dirty="0">
                <a:solidFill>
                  <a:srgbClr val="000000"/>
                </a:solidFill>
              </a:rPr>
              <a:t>were currently receiving ART</a:t>
            </a:r>
          </a:p>
          <a:p>
            <a:pPr marL="801688" indent="-571500" defTabSz="5015037" eaLnBrk="1" fontAlgn="auto" hangingPunct="1">
              <a:spcBef>
                <a:spcPts val="0"/>
              </a:spcBef>
              <a:spcAft>
                <a:spcPts val="0"/>
              </a:spcAft>
              <a:buFont typeface="Arial" charset="0"/>
              <a:buChar char="•"/>
              <a:defRPr/>
            </a:pPr>
            <a:r>
              <a:rPr lang="en-US" sz="3600" dirty="0">
                <a:solidFill>
                  <a:srgbClr val="000000"/>
                </a:solidFill>
              </a:rPr>
              <a:t>Among 254 who were not on ART, n=145 (57%) met study entry criteria.</a:t>
            </a:r>
          </a:p>
          <a:p>
            <a:pPr marL="1258888" lvl="1" indent="-571500" defTabSz="5015037">
              <a:buFont typeface="Arial" charset="0"/>
              <a:buChar char="•"/>
              <a:defRPr/>
            </a:pPr>
            <a:r>
              <a:rPr lang="en-US" sz="3600" dirty="0">
                <a:solidFill>
                  <a:srgbClr val="000000"/>
                </a:solidFill>
              </a:rPr>
              <a:t>All 145 were enrolled.</a:t>
            </a:r>
          </a:p>
        </p:txBody>
      </p:sp>
      <p:sp>
        <p:nvSpPr>
          <p:cNvPr id="6" name="TextBox 5"/>
          <p:cNvSpPr txBox="1"/>
          <p:nvPr/>
        </p:nvSpPr>
        <p:spPr>
          <a:xfrm>
            <a:off x="672210" y="553409"/>
            <a:ext cx="2709101" cy="707886"/>
          </a:xfrm>
          <a:prstGeom prst="rect">
            <a:avLst/>
          </a:prstGeom>
          <a:noFill/>
        </p:spPr>
        <p:txBody>
          <a:bodyPr wrap="square" rtlCol="0">
            <a:spAutoFit/>
          </a:bodyPr>
          <a:lstStyle/>
          <a:p>
            <a:r>
              <a:rPr lang="de-DE" sz="4000" b="1" dirty="0">
                <a:solidFill>
                  <a:schemeClr val="bg1"/>
                </a:solidFill>
              </a:rPr>
              <a:t>#PEB0348</a:t>
            </a:r>
            <a:endParaRPr lang="en-US" sz="4000" dirty="0">
              <a:solidFill>
                <a:schemeClr val="bg1"/>
              </a:solidFill>
            </a:endParaRPr>
          </a:p>
        </p:txBody>
      </p:sp>
      <p:sp>
        <p:nvSpPr>
          <p:cNvPr id="10" name="Rectangle 9"/>
          <p:cNvSpPr/>
          <p:nvPr/>
        </p:nvSpPr>
        <p:spPr>
          <a:xfrm>
            <a:off x="275770" y="217797"/>
            <a:ext cx="3120406" cy="2696311"/>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735375" y="3799691"/>
            <a:ext cx="5333011" cy="6842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513" tIns="48756" rIns="97513" bIns="48756" anchor="ctr"/>
          <a:lstStyle>
            <a:lvl1pPr>
              <a:defRPr sz="9300">
                <a:solidFill>
                  <a:schemeClr val="tx1"/>
                </a:solidFill>
                <a:latin typeface="Arial" charset="0"/>
              </a:defRPr>
            </a:lvl1pPr>
            <a:lvl2pPr marL="742950" indent="-285750">
              <a:defRPr sz="9300">
                <a:solidFill>
                  <a:schemeClr val="tx1"/>
                </a:solidFill>
                <a:latin typeface="Arial" charset="0"/>
              </a:defRPr>
            </a:lvl2pPr>
            <a:lvl3pPr marL="1143000" indent="-228600">
              <a:defRPr sz="9300">
                <a:solidFill>
                  <a:schemeClr val="tx1"/>
                </a:solidFill>
                <a:latin typeface="Arial" charset="0"/>
              </a:defRPr>
            </a:lvl3pPr>
            <a:lvl4pPr marL="1600200" indent="-228600">
              <a:defRPr sz="9300">
                <a:solidFill>
                  <a:schemeClr val="tx1"/>
                </a:solidFill>
                <a:latin typeface="Arial" charset="0"/>
              </a:defRPr>
            </a:lvl4pPr>
            <a:lvl5pPr marL="2057400" indent="-228600">
              <a:defRPr sz="9300">
                <a:solidFill>
                  <a:schemeClr val="tx1"/>
                </a:solidFill>
                <a:latin typeface="Arial" charset="0"/>
              </a:defRPr>
            </a:lvl5pPr>
            <a:lvl6pPr marL="2514600" indent="-228600" defTabSz="4700588" fontAlgn="base">
              <a:spcBef>
                <a:spcPct val="0"/>
              </a:spcBef>
              <a:spcAft>
                <a:spcPct val="0"/>
              </a:spcAft>
              <a:defRPr sz="9300">
                <a:solidFill>
                  <a:schemeClr val="tx1"/>
                </a:solidFill>
                <a:latin typeface="Arial" charset="0"/>
              </a:defRPr>
            </a:lvl6pPr>
            <a:lvl7pPr marL="2971800" indent="-228600" defTabSz="4700588" fontAlgn="base">
              <a:spcBef>
                <a:spcPct val="0"/>
              </a:spcBef>
              <a:spcAft>
                <a:spcPct val="0"/>
              </a:spcAft>
              <a:defRPr sz="9300">
                <a:solidFill>
                  <a:schemeClr val="tx1"/>
                </a:solidFill>
                <a:latin typeface="Arial" charset="0"/>
              </a:defRPr>
            </a:lvl7pPr>
            <a:lvl8pPr marL="3429000" indent="-228600" defTabSz="4700588" fontAlgn="base">
              <a:spcBef>
                <a:spcPct val="0"/>
              </a:spcBef>
              <a:spcAft>
                <a:spcPct val="0"/>
              </a:spcAft>
              <a:defRPr sz="9300">
                <a:solidFill>
                  <a:schemeClr val="tx1"/>
                </a:solidFill>
                <a:latin typeface="Arial" charset="0"/>
              </a:defRPr>
            </a:lvl8pPr>
            <a:lvl9pPr marL="3886200" indent="-228600" defTabSz="4700588" fontAlgn="base">
              <a:spcBef>
                <a:spcPct val="0"/>
              </a:spcBef>
              <a:spcAft>
                <a:spcPct val="0"/>
              </a:spcAft>
              <a:defRPr sz="9300">
                <a:solidFill>
                  <a:schemeClr val="tx1"/>
                </a:solidFill>
                <a:latin typeface="Arial" charset="0"/>
              </a:defRPr>
            </a:lvl9pPr>
          </a:lstStyle>
          <a:p>
            <a:pPr algn="ctr" defTabSz="5013647" eaLnBrk="1" hangingPunct="1">
              <a:defRPr/>
            </a:pPr>
            <a:r>
              <a:rPr lang="en-US" altLang="en-US" sz="4907" b="1" dirty="0">
                <a:cs typeface="Arial" charset="0"/>
              </a:rPr>
              <a:t>RESULTS</a:t>
            </a:r>
          </a:p>
        </p:txBody>
      </p:sp>
      <p:pic>
        <p:nvPicPr>
          <p:cNvPr id="5" name="Samet_6.19.2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803196" y="1593944"/>
            <a:ext cx="2127857" cy="2127857"/>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5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709</Words>
  <Application>Microsoft Office PowerPoint</Application>
  <PresentationFormat>Benutzerdefiniert</PresentationFormat>
  <Paragraphs>112</Paragraphs>
  <Slides>1</Slides>
  <Notes>1</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Cambria</vt:lpstr>
      <vt:lpstr>Century Gothic</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64</cp:revision>
  <dcterms:created xsi:type="dcterms:W3CDTF">2016-06-23T11:49:10Z</dcterms:created>
  <dcterms:modified xsi:type="dcterms:W3CDTF">2020-07-01T08:26:57Z</dcterms:modified>
</cp:coreProperties>
</file>